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Etna Sans Serif" charset="1" panose="02000600000000000000"/>
      <p:regular r:id="rId30"/>
    </p:embeddedFont>
    <p:embeddedFont>
      <p:font typeface="Poppins Extra-Light" charset="1" panose="00000300000000000000"/>
      <p:regular r:id="rId31"/>
    </p:embeddedFont>
    <p:embeddedFont>
      <p:font typeface="Noto Sans Bold" charset="1" panose="020B0802040504020204"/>
      <p:regular r:id="rId32"/>
    </p:embeddedFont>
    <p:embeddedFont>
      <p:font typeface="Times New Roman" charset="1" panose="02020603050405020304"/>
      <p:regular r:id="rId33"/>
    </p:embeddedFont>
    <p:embeddedFont>
      <p:font typeface="Poppins" charset="1" panose="00000500000000000000"/>
      <p:regular r:id="rId34"/>
    </p:embeddedFont>
    <p:embeddedFont>
      <p:font typeface="Montserrat" charset="1" panose="00000500000000000000"/>
      <p:regular r:id="rId35"/>
    </p:embeddedFont>
    <p:embeddedFont>
      <p:font typeface="Noto Sans" charset="1" panose="020B0502040504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18.png" Type="http://schemas.openxmlformats.org/officeDocument/2006/relationships/image"/><Relationship Id="rId9" Target="../media/image1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0.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3.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5.png" Type="http://schemas.openxmlformats.org/officeDocument/2006/relationships/image"/><Relationship Id="rId9" Target="../media/image6.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4112674" y="2482182"/>
            <a:ext cx="3436024" cy="5215976"/>
          </a:xfrm>
          <a:custGeom>
            <a:avLst/>
            <a:gdLst/>
            <a:ahLst/>
            <a:cxnLst/>
            <a:rect r="r" b="b" t="t" l="l"/>
            <a:pathLst>
              <a:path h="5215976" w="3436024">
                <a:moveTo>
                  <a:pt x="0" y="0"/>
                </a:moveTo>
                <a:lnTo>
                  <a:pt x="3436025" y="0"/>
                </a:lnTo>
                <a:lnTo>
                  <a:pt x="3436025"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6549656" y="8868678"/>
            <a:ext cx="2715299" cy="2708511"/>
          </a:xfrm>
          <a:custGeom>
            <a:avLst/>
            <a:gdLst/>
            <a:ahLst/>
            <a:cxnLst/>
            <a:rect r="r" b="b" t="t" l="l"/>
            <a:pathLst>
              <a:path h="2708511" w="2715299">
                <a:moveTo>
                  <a:pt x="0" y="0"/>
                </a:moveTo>
                <a:lnTo>
                  <a:pt x="2715299" y="0"/>
                </a:lnTo>
                <a:lnTo>
                  <a:pt x="2715299" y="2708511"/>
                </a:lnTo>
                <a:lnTo>
                  <a:pt x="0" y="2708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8496413"/>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286079" y="2312168"/>
            <a:ext cx="11153576" cy="3920290"/>
          </a:xfrm>
          <a:prstGeom prst="rect">
            <a:avLst/>
          </a:prstGeom>
        </p:spPr>
        <p:txBody>
          <a:bodyPr anchor="t" rtlCol="false" tIns="0" lIns="0" bIns="0" rIns="0">
            <a:spAutoFit/>
          </a:bodyPr>
          <a:lstStyle/>
          <a:p>
            <a:pPr algn="l">
              <a:lnSpc>
                <a:spcPts val="10123"/>
              </a:lnSpc>
            </a:pPr>
            <a:r>
              <a:rPr lang="en-US" sz="10769">
                <a:solidFill>
                  <a:srgbClr val="004AAD"/>
                </a:solidFill>
                <a:latin typeface="Etna Sans Serif"/>
                <a:ea typeface="Etna Sans Serif"/>
                <a:cs typeface="Etna Sans Serif"/>
                <a:sym typeface="Etna Sans Serif"/>
              </a:rPr>
              <a:t>REAL-TIME PLAYER ENGAGEMENT </a:t>
            </a:r>
          </a:p>
        </p:txBody>
      </p:sp>
      <p:sp>
        <p:nvSpPr>
          <p:cNvPr name="TextBox 9" id="9"/>
          <p:cNvSpPr txBox="true"/>
          <p:nvPr/>
        </p:nvSpPr>
        <p:spPr>
          <a:xfrm rot="0">
            <a:off x="1286079" y="8614090"/>
            <a:ext cx="4706004" cy="455165"/>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Mai Phan Anh Tùng : 23020433</a:t>
            </a:r>
          </a:p>
        </p:txBody>
      </p:sp>
      <p:sp>
        <p:nvSpPr>
          <p:cNvPr name="TextBox 10" id="10"/>
          <p:cNvSpPr txBox="true"/>
          <p:nvPr/>
        </p:nvSpPr>
        <p:spPr>
          <a:xfrm rot="0">
            <a:off x="1286079" y="8269377"/>
            <a:ext cx="2804241" cy="420838"/>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Etna Sans Serif"/>
                <a:ea typeface="Etna Sans Serif"/>
                <a:cs typeface="Etna Sans Serif"/>
                <a:sym typeface="Etna Sans Serif"/>
              </a:rPr>
              <a:t>Presented By:</a:t>
            </a:r>
          </a:p>
        </p:txBody>
      </p:sp>
      <p:sp>
        <p:nvSpPr>
          <p:cNvPr name="TextBox 11" id="11"/>
          <p:cNvSpPr txBox="true"/>
          <p:nvPr/>
        </p:nvSpPr>
        <p:spPr>
          <a:xfrm rot="0">
            <a:off x="11440452" y="9081732"/>
            <a:ext cx="6517129" cy="555533"/>
          </a:xfrm>
          <a:prstGeom prst="rect">
            <a:avLst/>
          </a:prstGeom>
        </p:spPr>
        <p:txBody>
          <a:bodyPr anchor="t" rtlCol="false" tIns="0" lIns="0" bIns="0" rIns="0">
            <a:spAutoFit/>
          </a:bodyPr>
          <a:lstStyle/>
          <a:p>
            <a:pPr algn="r">
              <a:lnSpc>
                <a:spcPts val="4555"/>
              </a:lnSpc>
              <a:spcBef>
                <a:spcPct val="0"/>
              </a:spcBef>
            </a:pPr>
            <a:r>
              <a:rPr lang="en-US" sz="3253" spc="-65">
                <a:solidFill>
                  <a:srgbClr val="004AAD"/>
                </a:solidFill>
                <a:latin typeface="Etna Sans Serif"/>
                <a:ea typeface="Etna Sans Serif"/>
                <a:cs typeface="Etna Sans Serif"/>
                <a:sym typeface="Etna Sans Serif"/>
              </a:rPr>
              <a:t>Đại học Công nghệ – ĐHQG  Hà Nội</a:t>
            </a:r>
          </a:p>
        </p:txBody>
      </p:sp>
      <p:sp>
        <p:nvSpPr>
          <p:cNvPr name="TextBox 12" id="12"/>
          <p:cNvSpPr txBox="true"/>
          <p:nvPr/>
        </p:nvSpPr>
        <p:spPr>
          <a:xfrm rot="0">
            <a:off x="1286079" y="8992618"/>
            <a:ext cx="4706004" cy="455165"/>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Phạm Hải Tiến : 23020433</a:t>
            </a:r>
          </a:p>
        </p:txBody>
      </p:sp>
      <p:sp>
        <p:nvSpPr>
          <p:cNvPr name="TextBox 13" id="13"/>
          <p:cNvSpPr txBox="true"/>
          <p:nvPr/>
        </p:nvSpPr>
        <p:spPr>
          <a:xfrm rot="0">
            <a:off x="1286079" y="9371582"/>
            <a:ext cx="4706004" cy="455165"/>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Phạm Quốc Hùng : 23020433</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295199"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286231" y="1310007"/>
            <a:ext cx="7955369" cy="7666987"/>
          </a:xfrm>
          <a:custGeom>
            <a:avLst/>
            <a:gdLst/>
            <a:ahLst/>
            <a:cxnLst/>
            <a:rect r="r" b="b" t="t" l="l"/>
            <a:pathLst>
              <a:path h="7666987" w="7955369">
                <a:moveTo>
                  <a:pt x="0" y="0"/>
                </a:moveTo>
                <a:lnTo>
                  <a:pt x="7955369" y="0"/>
                </a:lnTo>
                <a:lnTo>
                  <a:pt x="7955369" y="7666986"/>
                </a:lnTo>
                <a:lnTo>
                  <a:pt x="0" y="7666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932835">
            <a:off x="3044232"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6869867" y="7172037"/>
            <a:ext cx="1921682" cy="1804957"/>
            <a:chOff x="0" y="0"/>
            <a:chExt cx="2562243" cy="2406609"/>
          </a:xfrm>
        </p:grpSpPr>
        <p:sp>
          <p:nvSpPr>
            <p:cNvPr name="Freeform 7" id="7"/>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7622612" y="1941195"/>
            <a:ext cx="486879" cy="572799"/>
          </a:xfrm>
          <a:custGeom>
            <a:avLst/>
            <a:gdLst/>
            <a:ahLst/>
            <a:cxnLst/>
            <a:rect r="r" b="b" t="t" l="l"/>
            <a:pathLst>
              <a:path h="572799" w="486879">
                <a:moveTo>
                  <a:pt x="0" y="0"/>
                </a:moveTo>
                <a:lnTo>
                  <a:pt x="486878" y="0"/>
                </a:lnTo>
                <a:lnTo>
                  <a:pt x="486878" y="572799"/>
                </a:lnTo>
                <a:lnTo>
                  <a:pt x="0" y="572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3493371" y="2513994"/>
            <a:ext cx="11301259" cy="4124960"/>
          </a:xfrm>
          <a:custGeom>
            <a:avLst/>
            <a:gdLst/>
            <a:ahLst/>
            <a:cxnLst/>
            <a:rect r="r" b="b" t="t" l="l"/>
            <a:pathLst>
              <a:path h="4124960" w="11301259">
                <a:moveTo>
                  <a:pt x="0" y="0"/>
                </a:moveTo>
                <a:lnTo>
                  <a:pt x="11301258" y="0"/>
                </a:lnTo>
                <a:lnTo>
                  <a:pt x="11301258" y="4124959"/>
                </a:lnTo>
                <a:lnTo>
                  <a:pt x="0" y="4124959"/>
                </a:lnTo>
                <a:lnTo>
                  <a:pt x="0" y="0"/>
                </a:lnTo>
                <a:close/>
              </a:path>
            </a:pathLst>
          </a:custGeom>
          <a:blipFill>
            <a:blip r:embed="rId10"/>
            <a:stretch>
              <a:fillRect l="0" t="0" r="0" b="0"/>
            </a:stretch>
          </a:blipFill>
        </p:spPr>
      </p:sp>
      <p:sp>
        <p:nvSpPr>
          <p:cNvPr name="TextBox 11" id="11"/>
          <p:cNvSpPr txBox="true"/>
          <p:nvPr/>
        </p:nvSpPr>
        <p:spPr>
          <a:xfrm rot="0">
            <a:off x="3024085" y="1143000"/>
            <a:ext cx="12239831" cy="798195"/>
          </a:xfrm>
          <a:prstGeom prst="rect">
            <a:avLst/>
          </a:prstGeom>
        </p:spPr>
        <p:txBody>
          <a:bodyPr anchor="t" rtlCol="false" tIns="0" lIns="0" bIns="0" rIns="0">
            <a:spAutoFit/>
          </a:bodyPr>
          <a:lstStyle/>
          <a:p>
            <a:pPr algn="ctr">
              <a:lnSpc>
                <a:spcPts val="5640"/>
              </a:lnSpc>
            </a:pPr>
            <a:r>
              <a:rPr lang="en-US" sz="6000">
                <a:solidFill>
                  <a:srgbClr val="004AAD"/>
                </a:solidFill>
                <a:latin typeface="Times New Roman"/>
                <a:ea typeface="Times New Roman"/>
                <a:cs typeface="Times New Roman"/>
                <a:sym typeface="Times New Roman"/>
              </a:rPr>
              <a:t>GIẢI PHÁP</a:t>
            </a:r>
          </a:p>
        </p:txBody>
      </p:sp>
      <p:sp>
        <p:nvSpPr>
          <p:cNvPr name="TextBox 12" id="12"/>
          <p:cNvSpPr txBox="true"/>
          <p:nvPr/>
        </p:nvSpPr>
        <p:spPr>
          <a:xfrm rot="0">
            <a:off x="3493371" y="7488752"/>
            <a:ext cx="10046494" cy="2114550"/>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004AAD"/>
                </a:solidFill>
                <a:latin typeface="Noto Sans"/>
                <a:ea typeface="Noto Sans"/>
                <a:cs typeface="Noto Sans"/>
                <a:sym typeface="Noto Sans"/>
              </a:rPr>
              <a:t>Sử dụng dataset Kaggle</a:t>
            </a:r>
          </a:p>
          <a:p>
            <a:pPr algn="just" marL="647700" indent="-323850" lvl="1">
              <a:lnSpc>
                <a:spcPts val="4200"/>
              </a:lnSpc>
              <a:buFont typeface="Arial"/>
              <a:buChar char="•"/>
            </a:pPr>
            <a:r>
              <a:rPr lang="en-US" sz="3000">
                <a:solidFill>
                  <a:srgbClr val="004AAD"/>
                </a:solidFill>
                <a:latin typeface="Noto Sans"/>
                <a:ea typeface="Noto Sans"/>
                <a:cs typeface="Noto Sans"/>
                <a:sym typeface="Noto Sans"/>
              </a:rPr>
              <a:t>Sin</a:t>
            </a:r>
            <a:r>
              <a:rPr lang="en-US" sz="3000">
                <a:solidFill>
                  <a:srgbClr val="004AAD"/>
                </a:solidFill>
                <a:latin typeface="Noto Sans"/>
                <a:ea typeface="Noto Sans"/>
                <a:cs typeface="Noto Sans"/>
                <a:sym typeface="Noto Sans"/>
              </a:rPr>
              <a:t>h sự kiện register/login/logout/purchase/level_up</a:t>
            </a:r>
          </a:p>
          <a:p>
            <a:pPr algn="just" marL="647700" indent="-323850" lvl="1">
              <a:lnSpc>
                <a:spcPts val="4200"/>
              </a:lnSpc>
              <a:buFont typeface="Arial"/>
              <a:buChar char="•"/>
            </a:pPr>
            <a:r>
              <a:rPr lang="en-US" sz="3000">
                <a:solidFill>
                  <a:srgbClr val="004AAD"/>
                </a:solidFill>
                <a:latin typeface="Noto Sans"/>
                <a:ea typeface="Noto Sans"/>
                <a:cs typeface="Noto Sans"/>
                <a:sym typeface="Noto Sans"/>
              </a:rPr>
              <a:t>Giả lập dòng sự kiện streaming</a:t>
            </a:r>
          </a:p>
          <a:p>
            <a:pPr algn="just">
              <a:lnSpc>
                <a:spcPts val="4200"/>
              </a:lnSpc>
            </a:pPr>
          </a:p>
        </p:txBody>
      </p:sp>
      <p:sp>
        <p:nvSpPr>
          <p:cNvPr name="TextBox 13" id="13"/>
          <p:cNvSpPr txBox="true"/>
          <p:nvPr/>
        </p:nvSpPr>
        <p:spPr>
          <a:xfrm rot="0">
            <a:off x="1717655" y="6657687"/>
            <a:ext cx="14852690" cy="514350"/>
          </a:xfrm>
          <a:prstGeom prst="rect">
            <a:avLst/>
          </a:prstGeom>
        </p:spPr>
        <p:txBody>
          <a:bodyPr anchor="t" rtlCol="false" tIns="0" lIns="0" bIns="0" rIns="0">
            <a:spAutoFit/>
          </a:bodyPr>
          <a:lstStyle/>
          <a:p>
            <a:pPr algn="ctr">
              <a:lnSpc>
                <a:spcPts val="4200"/>
              </a:lnSpc>
            </a:pPr>
            <a:r>
              <a:rPr lang="en-US" sz="3000">
                <a:solidFill>
                  <a:srgbClr val="004AAD"/>
                </a:solidFill>
                <a:latin typeface="Noto Sans"/>
                <a:ea typeface="Noto Sans"/>
                <a:cs typeface="Noto Sans"/>
                <a:sym typeface="Noto Sans"/>
              </a:rPr>
              <a:t>https://www.kaggle.com/code/sulaniishara/player-engagement-analysis-prediction</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765223" y="5404307"/>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7606673"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8496413"/>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83228" y="3449159"/>
            <a:ext cx="16562189" cy="1566544"/>
          </a:xfrm>
          <a:prstGeom prst="rect">
            <a:avLst/>
          </a:prstGeom>
        </p:spPr>
        <p:txBody>
          <a:bodyPr anchor="t" rtlCol="false" tIns="0" lIns="0" bIns="0" rIns="0">
            <a:spAutoFit/>
          </a:bodyPr>
          <a:lstStyle/>
          <a:p>
            <a:pPr algn="ctr">
              <a:lnSpc>
                <a:spcPts val="12880"/>
              </a:lnSpc>
            </a:pPr>
            <a:r>
              <a:rPr lang="en-US" sz="9200" b="true">
                <a:solidFill>
                  <a:srgbClr val="004AAD"/>
                </a:solidFill>
                <a:latin typeface="Noto Sans Bold"/>
                <a:ea typeface="Noto Sans Bold"/>
                <a:cs typeface="Noto Sans Bold"/>
                <a:sym typeface="Noto Sans Bold"/>
              </a:rPr>
              <a:t>II</a:t>
            </a:r>
            <a:r>
              <a:rPr lang="en-US" b="true" sz="9200">
                <a:solidFill>
                  <a:srgbClr val="004AAD"/>
                </a:solidFill>
                <a:latin typeface="Noto Sans Bold"/>
                <a:ea typeface="Noto Sans Bold"/>
                <a:cs typeface="Noto Sans Bold"/>
                <a:sym typeface="Noto Sans Bold"/>
              </a:rPr>
              <a:t>:Kiến</a:t>
            </a:r>
            <a:r>
              <a:rPr lang="en-US" b="true" sz="9200">
                <a:solidFill>
                  <a:srgbClr val="004AAD"/>
                </a:solidFill>
                <a:latin typeface="Noto Sans Bold"/>
                <a:ea typeface="Noto Sans Bold"/>
                <a:cs typeface="Noto Sans Bold"/>
                <a:sym typeface="Noto Sans Bold"/>
              </a:rPr>
              <a:t> Trúc Hệ Thống Chính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710912"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8588744" y="2788911"/>
            <a:ext cx="9241965" cy="2926807"/>
          </a:xfrm>
          <a:custGeom>
            <a:avLst/>
            <a:gdLst/>
            <a:ahLst/>
            <a:cxnLst/>
            <a:rect r="r" b="b" t="t" l="l"/>
            <a:pathLst>
              <a:path h="2926807" w="9241965">
                <a:moveTo>
                  <a:pt x="0" y="0"/>
                </a:moveTo>
                <a:lnTo>
                  <a:pt x="9241965" y="0"/>
                </a:lnTo>
                <a:lnTo>
                  <a:pt x="9241965" y="2926807"/>
                </a:lnTo>
                <a:lnTo>
                  <a:pt x="0" y="2926807"/>
                </a:lnTo>
                <a:lnTo>
                  <a:pt x="0" y="0"/>
                </a:lnTo>
                <a:close/>
              </a:path>
            </a:pathLst>
          </a:custGeom>
          <a:blipFill>
            <a:blip r:embed="rId8"/>
            <a:stretch>
              <a:fillRect l="-227" t="0" r="-5000" b="-99"/>
            </a:stretch>
          </a:blipFill>
        </p:spPr>
      </p:sp>
      <p:sp>
        <p:nvSpPr>
          <p:cNvPr name="Freeform 9" id="9"/>
          <p:cNvSpPr/>
          <p:nvPr/>
        </p:nvSpPr>
        <p:spPr>
          <a:xfrm flipH="false" flipV="false" rot="0">
            <a:off x="8588744" y="6023612"/>
            <a:ext cx="9241965" cy="3234688"/>
          </a:xfrm>
          <a:custGeom>
            <a:avLst/>
            <a:gdLst/>
            <a:ahLst/>
            <a:cxnLst/>
            <a:rect r="r" b="b" t="t" l="l"/>
            <a:pathLst>
              <a:path h="3234688" w="9241965">
                <a:moveTo>
                  <a:pt x="0" y="0"/>
                </a:moveTo>
                <a:lnTo>
                  <a:pt x="9241965" y="0"/>
                </a:lnTo>
                <a:lnTo>
                  <a:pt x="9241965" y="3234688"/>
                </a:lnTo>
                <a:lnTo>
                  <a:pt x="0" y="3234688"/>
                </a:lnTo>
                <a:lnTo>
                  <a:pt x="0" y="0"/>
                </a:lnTo>
                <a:close/>
              </a:path>
            </a:pathLst>
          </a:custGeom>
          <a:blipFill>
            <a:blip r:embed="rId9"/>
            <a:stretch>
              <a:fillRect l="0" t="0" r="0" b="0"/>
            </a:stretch>
          </a:blipFill>
        </p:spPr>
      </p:sp>
      <p:sp>
        <p:nvSpPr>
          <p:cNvPr name="TextBox 10" id="10"/>
          <p:cNvSpPr txBox="true"/>
          <p:nvPr/>
        </p:nvSpPr>
        <p:spPr>
          <a:xfrm rot="0">
            <a:off x="1028700" y="2731761"/>
            <a:ext cx="7154863"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4AAD"/>
                </a:solidFill>
                <a:latin typeface="Noto Sans"/>
                <a:ea typeface="Noto Sans"/>
                <a:cs typeface="Noto Sans"/>
                <a:sym typeface="Noto Sans"/>
              </a:rPr>
              <a:t>Đọc dữ liệu từ CSV</a:t>
            </a:r>
          </a:p>
          <a:p>
            <a:pPr algn="l" marL="647700" indent="-323850" lvl="1">
              <a:lnSpc>
                <a:spcPts val="4200"/>
              </a:lnSpc>
              <a:buFont typeface="Arial"/>
              <a:buChar char="•"/>
            </a:pPr>
            <a:r>
              <a:rPr lang="en-US" sz="3000">
                <a:solidFill>
                  <a:srgbClr val="004AAD"/>
                </a:solidFill>
                <a:latin typeface="Noto Sans"/>
                <a:ea typeface="Noto Sans"/>
                <a:cs typeface="Noto Sans"/>
                <a:sym typeface="Noto Sans"/>
              </a:rPr>
              <a:t>Sinh sự kiện</a:t>
            </a:r>
            <a:r>
              <a:rPr lang="en-US" sz="3000">
                <a:solidFill>
                  <a:srgbClr val="004AAD"/>
                </a:solidFill>
                <a:latin typeface="Noto Sans"/>
                <a:ea typeface="Noto Sans"/>
                <a:cs typeface="Noto Sans"/>
                <a:sym typeface="Noto Sans"/>
              </a:rPr>
              <a:t> giả lập theo xác suất</a:t>
            </a:r>
          </a:p>
          <a:p>
            <a:pPr algn="l" marL="647700" indent="-323850" lvl="1">
              <a:lnSpc>
                <a:spcPts val="4200"/>
              </a:lnSpc>
              <a:buFont typeface="Arial"/>
              <a:buChar char="•"/>
            </a:pPr>
            <a:r>
              <a:rPr lang="en-US" sz="3000">
                <a:solidFill>
                  <a:srgbClr val="004AAD"/>
                </a:solidFill>
                <a:latin typeface="Noto Sans"/>
                <a:ea typeface="Noto Sans"/>
                <a:cs typeface="Noto Sans"/>
                <a:sym typeface="Noto Sans"/>
              </a:rPr>
              <a:t>Gửi liên tục vào tovào Kafka để Stream Processing xử lý</a:t>
            </a:r>
          </a:p>
          <a:p>
            <a:pPr algn="l">
              <a:lnSpc>
                <a:spcPts val="4200"/>
              </a:lnSpc>
            </a:pPr>
          </a:p>
        </p:txBody>
      </p:sp>
      <p:sp>
        <p:nvSpPr>
          <p:cNvPr name="TextBox 11" id="11"/>
          <p:cNvSpPr txBox="true"/>
          <p:nvPr/>
        </p:nvSpPr>
        <p:spPr>
          <a:xfrm rot="0">
            <a:off x="4174520" y="544513"/>
            <a:ext cx="9538573"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Thành phần</a:t>
            </a:r>
            <a:r>
              <a:rPr lang="en-US" b="true" sz="5000">
                <a:solidFill>
                  <a:srgbClr val="004AAD"/>
                </a:solidFill>
                <a:latin typeface="Noto Sans Bold"/>
                <a:ea typeface="Noto Sans Bold"/>
                <a:cs typeface="Noto Sans Bold"/>
                <a:sym typeface="Noto Sans Bold"/>
              </a:rPr>
              <a:t> 1: Kafka Producer</a:t>
            </a:r>
          </a:p>
        </p:txBody>
      </p:sp>
      <p:sp>
        <p:nvSpPr>
          <p:cNvPr name="Freeform 12" id="12"/>
          <p:cNvSpPr/>
          <p:nvPr/>
        </p:nvSpPr>
        <p:spPr>
          <a:xfrm flipH="false" flipV="false" rot="-7932835">
            <a:off x="2519404"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93583"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788944" y="2573638"/>
            <a:ext cx="7154863" cy="3181350"/>
          </a:xfrm>
          <a:prstGeom prst="rect">
            <a:avLst/>
          </a:prstGeom>
        </p:spPr>
        <p:txBody>
          <a:bodyPr anchor="t" rtlCol="false" tIns="0" lIns="0" bIns="0" rIns="0">
            <a:spAutoFit/>
          </a:bodyPr>
          <a:lstStyle/>
          <a:p>
            <a:pPr algn="l">
              <a:lnSpc>
                <a:spcPts val="4200"/>
              </a:lnSpc>
            </a:pPr>
            <a:r>
              <a:rPr lang="en-US" sz="3000">
                <a:solidFill>
                  <a:srgbClr val="004AAD"/>
                </a:solidFill>
                <a:latin typeface="Noto Sans"/>
                <a:ea typeface="Noto Sans"/>
                <a:cs typeface="Noto Sans"/>
                <a:sym typeface="Noto Sans"/>
              </a:rPr>
              <a:t>Kafka Broker chịu trách nhiệm lưu trữ tạm thời và phân phối sự kiện</a:t>
            </a:r>
            <a:r>
              <a:rPr lang="en-US" sz="3000">
                <a:solidFill>
                  <a:srgbClr val="004AAD"/>
                </a:solidFill>
                <a:latin typeface="Noto Sans"/>
                <a:ea typeface="Noto Sans"/>
                <a:cs typeface="Noto Sans"/>
                <a:sym typeface="Noto Sans"/>
              </a:rPr>
              <a:t> cho các hệ thống xử lý downstream. Cơ chế log phân tán giúp duy trì độ tin cậy, độ trễ thấp và khả năng phục vụ nhiều consumer đồng thời.</a:t>
            </a:r>
          </a:p>
        </p:txBody>
      </p:sp>
      <p:sp>
        <p:nvSpPr>
          <p:cNvPr name="TextBox 9" id="9"/>
          <p:cNvSpPr txBox="true"/>
          <p:nvPr/>
        </p:nvSpPr>
        <p:spPr>
          <a:xfrm rot="0">
            <a:off x="4539566" y="544513"/>
            <a:ext cx="8808482"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Thành phần</a:t>
            </a:r>
            <a:r>
              <a:rPr lang="en-US" b="true" sz="5000">
                <a:solidFill>
                  <a:srgbClr val="004AAD"/>
                </a:solidFill>
                <a:latin typeface="Noto Sans Bold"/>
                <a:ea typeface="Noto Sans Bold"/>
                <a:cs typeface="Noto Sans Bold"/>
                <a:sym typeface="Noto Sans Bold"/>
              </a:rPr>
              <a:t> 2: Kafka Broker</a:t>
            </a:r>
          </a:p>
        </p:txBody>
      </p:sp>
      <p:sp>
        <p:nvSpPr>
          <p:cNvPr name="Freeform 10" id="10"/>
          <p:cNvSpPr/>
          <p:nvPr/>
        </p:nvSpPr>
        <p:spPr>
          <a:xfrm flipH="false" flipV="false" rot="-7932835">
            <a:off x="2519404"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93583"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7932835">
            <a:off x="2519404"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8102590" y="5937913"/>
            <a:ext cx="3653161" cy="1896834"/>
          </a:xfrm>
          <a:custGeom>
            <a:avLst/>
            <a:gdLst/>
            <a:ahLst/>
            <a:cxnLst/>
            <a:rect r="r" b="b" t="t" l="l"/>
            <a:pathLst>
              <a:path h="1896834" w="3653161">
                <a:moveTo>
                  <a:pt x="0" y="0"/>
                </a:moveTo>
                <a:lnTo>
                  <a:pt x="3653161" y="0"/>
                </a:lnTo>
                <a:lnTo>
                  <a:pt x="3653161" y="1896834"/>
                </a:lnTo>
                <a:lnTo>
                  <a:pt x="0" y="1896834"/>
                </a:lnTo>
                <a:lnTo>
                  <a:pt x="0" y="0"/>
                </a:lnTo>
                <a:close/>
              </a:path>
            </a:pathLst>
          </a:custGeom>
          <a:blipFill>
            <a:blip r:embed="rId8"/>
            <a:stretch>
              <a:fillRect l="0" t="0" r="0" b="0"/>
            </a:stretch>
          </a:blipFill>
        </p:spPr>
      </p:sp>
      <p:sp>
        <p:nvSpPr>
          <p:cNvPr name="Freeform 10" id="10"/>
          <p:cNvSpPr/>
          <p:nvPr/>
        </p:nvSpPr>
        <p:spPr>
          <a:xfrm flipH="false" flipV="false" rot="0">
            <a:off x="1344052" y="6002902"/>
            <a:ext cx="4448416" cy="2338270"/>
          </a:xfrm>
          <a:custGeom>
            <a:avLst/>
            <a:gdLst/>
            <a:ahLst/>
            <a:cxnLst/>
            <a:rect r="r" b="b" t="t" l="l"/>
            <a:pathLst>
              <a:path h="2338270" w="4448416">
                <a:moveTo>
                  <a:pt x="0" y="0"/>
                </a:moveTo>
                <a:lnTo>
                  <a:pt x="4448416" y="0"/>
                </a:lnTo>
                <a:lnTo>
                  <a:pt x="4448416" y="2338270"/>
                </a:lnTo>
                <a:lnTo>
                  <a:pt x="0" y="2338270"/>
                </a:lnTo>
                <a:lnTo>
                  <a:pt x="0" y="0"/>
                </a:lnTo>
                <a:close/>
              </a:path>
            </a:pathLst>
          </a:custGeom>
          <a:blipFill>
            <a:blip r:embed="rId9"/>
            <a:stretch>
              <a:fillRect l="0" t="0" r="0" b="0"/>
            </a:stretch>
          </a:blipFill>
        </p:spPr>
      </p:sp>
      <p:sp>
        <p:nvSpPr>
          <p:cNvPr name="Freeform 11" id="11"/>
          <p:cNvSpPr/>
          <p:nvPr/>
        </p:nvSpPr>
        <p:spPr>
          <a:xfrm flipH="false" flipV="false" rot="0">
            <a:off x="13520702" y="5884681"/>
            <a:ext cx="3862066" cy="2574711"/>
          </a:xfrm>
          <a:custGeom>
            <a:avLst/>
            <a:gdLst/>
            <a:ahLst/>
            <a:cxnLst/>
            <a:rect r="r" b="b" t="t" l="l"/>
            <a:pathLst>
              <a:path h="2574711" w="3862066">
                <a:moveTo>
                  <a:pt x="0" y="0"/>
                </a:moveTo>
                <a:lnTo>
                  <a:pt x="3862066" y="0"/>
                </a:lnTo>
                <a:lnTo>
                  <a:pt x="3862066" y="2574711"/>
                </a:lnTo>
                <a:lnTo>
                  <a:pt x="0" y="2574711"/>
                </a:lnTo>
                <a:lnTo>
                  <a:pt x="0" y="0"/>
                </a:lnTo>
                <a:close/>
              </a:path>
            </a:pathLst>
          </a:custGeom>
          <a:blipFill>
            <a:blip r:embed="rId10"/>
            <a:stretch>
              <a:fillRect l="0" t="0" r="0" b="0"/>
            </a:stretch>
          </a:blipFill>
        </p:spPr>
      </p:sp>
      <p:sp>
        <p:nvSpPr>
          <p:cNvPr name="TextBox 12" id="12"/>
          <p:cNvSpPr txBox="true"/>
          <p:nvPr/>
        </p:nvSpPr>
        <p:spPr>
          <a:xfrm rot="0">
            <a:off x="1028700" y="2495550"/>
            <a:ext cx="7154863" cy="2647950"/>
          </a:xfrm>
          <a:prstGeom prst="rect">
            <a:avLst/>
          </a:prstGeom>
        </p:spPr>
        <p:txBody>
          <a:bodyPr anchor="t" rtlCol="false" tIns="0" lIns="0" bIns="0" rIns="0">
            <a:spAutoFit/>
          </a:bodyPr>
          <a:lstStyle/>
          <a:p>
            <a:pPr algn="l" marL="647700" indent="-323850" lvl="1">
              <a:lnSpc>
                <a:spcPts val="4200"/>
              </a:lnSpc>
              <a:buFont typeface="Arial"/>
              <a:buChar char="•"/>
            </a:pPr>
            <a:r>
              <a:rPr lang="en-US" sz="3000">
                <a:solidFill>
                  <a:srgbClr val="004AAD"/>
                </a:solidFill>
                <a:latin typeface="Noto Sans"/>
                <a:ea typeface="Noto Sans"/>
                <a:cs typeface="Noto Sans"/>
                <a:sym typeface="Noto Sans"/>
              </a:rPr>
              <a:t>Micro-batch mỗi 2 giây</a:t>
            </a:r>
          </a:p>
          <a:p>
            <a:pPr algn="l" marL="647700" indent="-323850" lvl="1">
              <a:lnSpc>
                <a:spcPts val="4200"/>
              </a:lnSpc>
              <a:buFont typeface="Arial"/>
              <a:buChar char="•"/>
            </a:pPr>
            <a:r>
              <a:rPr lang="en-US" sz="3000">
                <a:solidFill>
                  <a:srgbClr val="004AAD"/>
                </a:solidFill>
                <a:latin typeface="Noto Sans"/>
                <a:ea typeface="Noto Sans"/>
                <a:cs typeface="Noto Sans"/>
                <a:sym typeface="Noto Sans"/>
              </a:rPr>
              <a:t>Parse JSON</a:t>
            </a:r>
          </a:p>
          <a:p>
            <a:pPr algn="l" marL="647700" indent="-323850" lvl="1">
              <a:lnSpc>
                <a:spcPts val="4200"/>
              </a:lnSpc>
              <a:buFont typeface="Arial"/>
              <a:buChar char="•"/>
            </a:pPr>
            <a:r>
              <a:rPr lang="en-US" sz="3000">
                <a:solidFill>
                  <a:srgbClr val="004AAD"/>
                </a:solidFill>
                <a:latin typeface="Noto Sans"/>
                <a:ea typeface="Noto Sans"/>
                <a:cs typeface="Noto Sans"/>
                <a:sym typeface="Noto Sans"/>
              </a:rPr>
              <a:t>Cập n</a:t>
            </a:r>
            <a:r>
              <a:rPr lang="en-US" sz="3000">
                <a:solidFill>
                  <a:srgbClr val="004AAD"/>
                </a:solidFill>
                <a:latin typeface="Noto Sans"/>
                <a:ea typeface="Noto Sans"/>
                <a:cs typeface="Noto Sans"/>
                <a:sym typeface="Noto Sans"/>
              </a:rPr>
              <a:t>hật Redis</a:t>
            </a:r>
          </a:p>
          <a:p>
            <a:pPr algn="l" marL="647700" indent="-323850" lvl="1">
              <a:lnSpc>
                <a:spcPts val="4200"/>
              </a:lnSpc>
              <a:buFont typeface="Arial"/>
              <a:buChar char="•"/>
            </a:pPr>
            <a:r>
              <a:rPr lang="en-US" sz="3000">
                <a:solidFill>
                  <a:srgbClr val="004AAD"/>
                </a:solidFill>
                <a:latin typeface="Noto Sans"/>
                <a:ea typeface="Noto Sans"/>
                <a:cs typeface="Noto Sans"/>
                <a:sym typeface="Noto Sans"/>
              </a:rPr>
              <a:t>Chạy model dự đoán Engagement</a:t>
            </a:r>
          </a:p>
          <a:p>
            <a:pPr algn="l">
              <a:lnSpc>
                <a:spcPts val="4200"/>
              </a:lnSpc>
            </a:pPr>
          </a:p>
        </p:txBody>
      </p:sp>
      <p:sp>
        <p:nvSpPr>
          <p:cNvPr name="TextBox 13" id="13"/>
          <p:cNvSpPr txBox="true"/>
          <p:nvPr/>
        </p:nvSpPr>
        <p:spPr>
          <a:xfrm rot="0">
            <a:off x="2183081" y="544513"/>
            <a:ext cx="13521453"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Thành phần</a:t>
            </a:r>
            <a:r>
              <a:rPr lang="en-US" b="true" sz="5000">
                <a:solidFill>
                  <a:srgbClr val="004AAD"/>
                </a:solidFill>
                <a:latin typeface="Noto Sans Bold"/>
                <a:ea typeface="Noto Sans Bold"/>
                <a:cs typeface="Noto Sans Bold"/>
                <a:sym typeface="Noto Sans Bold"/>
              </a:rPr>
              <a:t> 3: Spark Structured Streaming</a:t>
            </a:r>
          </a:p>
        </p:txBody>
      </p:sp>
      <p:grpSp>
        <p:nvGrpSpPr>
          <p:cNvPr name="Group 14" id="14"/>
          <p:cNvGrpSpPr/>
          <p:nvPr/>
        </p:nvGrpSpPr>
        <p:grpSpPr>
          <a:xfrm rot="0">
            <a:off x="6074725" y="6645345"/>
            <a:ext cx="1745607" cy="1053383"/>
            <a:chOff x="0" y="0"/>
            <a:chExt cx="812800" cy="490483"/>
          </a:xfrm>
        </p:grpSpPr>
        <p:sp>
          <p:nvSpPr>
            <p:cNvPr name="Freeform 15" id="15"/>
            <p:cNvSpPr/>
            <p:nvPr/>
          </p:nvSpPr>
          <p:spPr>
            <a:xfrm flipH="false" flipV="false" rot="0">
              <a:off x="0" y="0"/>
              <a:ext cx="812800" cy="490483"/>
            </a:xfrm>
            <a:custGeom>
              <a:avLst/>
              <a:gdLst/>
              <a:ahLst/>
              <a:cxnLst/>
              <a:rect r="r" b="b" t="t" l="l"/>
              <a:pathLst>
                <a:path h="490483" w="812800">
                  <a:moveTo>
                    <a:pt x="812800" y="245241"/>
                  </a:moveTo>
                  <a:lnTo>
                    <a:pt x="406400" y="0"/>
                  </a:lnTo>
                  <a:lnTo>
                    <a:pt x="406400" y="203200"/>
                  </a:lnTo>
                  <a:lnTo>
                    <a:pt x="0" y="203200"/>
                  </a:lnTo>
                  <a:lnTo>
                    <a:pt x="0" y="287283"/>
                  </a:lnTo>
                  <a:lnTo>
                    <a:pt x="406400" y="287283"/>
                  </a:lnTo>
                  <a:lnTo>
                    <a:pt x="406400" y="490483"/>
                  </a:lnTo>
                  <a:lnTo>
                    <a:pt x="812800" y="245241"/>
                  </a:lnTo>
                  <a:close/>
                </a:path>
              </a:pathLst>
            </a:custGeom>
            <a:solidFill>
              <a:srgbClr val="61A4FF"/>
            </a:solidFill>
          </p:spPr>
        </p:sp>
        <p:sp>
          <p:nvSpPr>
            <p:cNvPr name="TextBox 16" id="16"/>
            <p:cNvSpPr txBox="true"/>
            <p:nvPr/>
          </p:nvSpPr>
          <p:spPr>
            <a:xfrm>
              <a:off x="0" y="146050"/>
              <a:ext cx="711200" cy="141233"/>
            </a:xfrm>
            <a:prstGeom prst="rect">
              <a:avLst/>
            </a:prstGeom>
          </p:spPr>
          <p:txBody>
            <a:bodyPr anchor="ctr" rtlCol="false" tIns="50800" lIns="50800" bIns="50800" rIns="50800"/>
            <a:lstStyle/>
            <a:p>
              <a:pPr algn="ctr">
                <a:lnSpc>
                  <a:spcPts val="2940"/>
                </a:lnSpc>
              </a:pPr>
            </a:p>
          </p:txBody>
        </p:sp>
      </p:grpSp>
      <p:grpSp>
        <p:nvGrpSpPr>
          <p:cNvPr name="Group 17" id="17"/>
          <p:cNvGrpSpPr/>
          <p:nvPr/>
        </p:nvGrpSpPr>
        <p:grpSpPr>
          <a:xfrm rot="0">
            <a:off x="12041501" y="6557497"/>
            <a:ext cx="1745607" cy="1053383"/>
            <a:chOff x="0" y="0"/>
            <a:chExt cx="812800" cy="490483"/>
          </a:xfrm>
        </p:grpSpPr>
        <p:sp>
          <p:nvSpPr>
            <p:cNvPr name="Freeform 18" id="18"/>
            <p:cNvSpPr/>
            <p:nvPr/>
          </p:nvSpPr>
          <p:spPr>
            <a:xfrm flipH="false" flipV="false" rot="0">
              <a:off x="0" y="0"/>
              <a:ext cx="812800" cy="490483"/>
            </a:xfrm>
            <a:custGeom>
              <a:avLst/>
              <a:gdLst/>
              <a:ahLst/>
              <a:cxnLst/>
              <a:rect r="r" b="b" t="t" l="l"/>
              <a:pathLst>
                <a:path h="490483" w="812800">
                  <a:moveTo>
                    <a:pt x="812800" y="245241"/>
                  </a:moveTo>
                  <a:lnTo>
                    <a:pt x="406400" y="0"/>
                  </a:lnTo>
                  <a:lnTo>
                    <a:pt x="406400" y="203200"/>
                  </a:lnTo>
                  <a:lnTo>
                    <a:pt x="0" y="203200"/>
                  </a:lnTo>
                  <a:lnTo>
                    <a:pt x="0" y="287283"/>
                  </a:lnTo>
                  <a:lnTo>
                    <a:pt x="406400" y="287283"/>
                  </a:lnTo>
                  <a:lnTo>
                    <a:pt x="406400" y="490483"/>
                  </a:lnTo>
                  <a:lnTo>
                    <a:pt x="812800" y="245241"/>
                  </a:lnTo>
                  <a:close/>
                </a:path>
              </a:pathLst>
            </a:custGeom>
            <a:solidFill>
              <a:srgbClr val="61A4FF"/>
            </a:solidFill>
          </p:spPr>
        </p:sp>
        <p:sp>
          <p:nvSpPr>
            <p:cNvPr name="TextBox 19" id="19"/>
            <p:cNvSpPr txBox="true"/>
            <p:nvPr/>
          </p:nvSpPr>
          <p:spPr>
            <a:xfrm>
              <a:off x="0" y="146050"/>
              <a:ext cx="711200" cy="141233"/>
            </a:xfrm>
            <a:prstGeom prst="rect">
              <a:avLst/>
            </a:prstGeom>
          </p:spPr>
          <p:txBody>
            <a:bodyPr anchor="ctr" rtlCol="false" tIns="50800" lIns="50800" bIns="50800" rIns="50800"/>
            <a:lstStyle/>
            <a:p>
              <a:pPr algn="ctr">
                <a:lnSpc>
                  <a:spcPts val="2940"/>
                </a:lnSpc>
              </a:pPr>
            </a:p>
          </p:txBody>
        </p:sp>
      </p:gr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93583"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2980026" y="544513"/>
            <a:ext cx="11927563"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Thành phần</a:t>
            </a:r>
            <a:r>
              <a:rPr lang="en-US" b="true" sz="5000">
                <a:solidFill>
                  <a:srgbClr val="004AAD"/>
                </a:solidFill>
                <a:latin typeface="Noto Sans Bold"/>
                <a:ea typeface="Noto Sans Bold"/>
                <a:cs typeface="Noto Sans Bold"/>
                <a:sym typeface="Noto Sans Bold"/>
              </a:rPr>
              <a:t> 4: Redis (Real-Time Store)</a:t>
            </a:r>
          </a:p>
        </p:txBody>
      </p:sp>
      <p:sp>
        <p:nvSpPr>
          <p:cNvPr name="TextBox 9" id="9"/>
          <p:cNvSpPr txBox="true"/>
          <p:nvPr/>
        </p:nvSpPr>
        <p:spPr>
          <a:xfrm rot="0">
            <a:off x="1231290" y="2137425"/>
            <a:ext cx="17056710" cy="4781550"/>
          </a:xfrm>
          <a:prstGeom prst="rect">
            <a:avLst/>
          </a:prstGeom>
        </p:spPr>
        <p:txBody>
          <a:bodyPr anchor="t" rtlCol="false" tIns="0" lIns="0" bIns="0" rIns="0">
            <a:spAutoFit/>
          </a:bodyPr>
          <a:lstStyle/>
          <a:p>
            <a:pPr algn="l">
              <a:lnSpc>
                <a:spcPts val="4200"/>
              </a:lnSpc>
              <a:spcBef>
                <a:spcPct val="0"/>
              </a:spcBef>
            </a:pPr>
            <a:r>
              <a:rPr lang="en-US" sz="3000">
                <a:solidFill>
                  <a:srgbClr val="004AAD"/>
                </a:solidFill>
                <a:latin typeface="Noto Sans"/>
                <a:ea typeface="Noto Sans"/>
                <a:cs typeface="Noto Sans"/>
                <a:sym typeface="Noto Sans"/>
              </a:rPr>
              <a:t>Redis được dùng làm kho dữ liệu in-memory để lưu nhanh các thông tin thay đổi liên tục của player.</a:t>
            </a:r>
          </a:p>
          <a:p>
            <a:pPr algn="l">
              <a:lnSpc>
                <a:spcPts val="4200"/>
              </a:lnSpc>
              <a:spcBef>
                <a:spcPct val="0"/>
              </a:spcBef>
            </a:pPr>
            <a:r>
              <a:rPr lang="en-US" sz="3000">
                <a:solidFill>
                  <a:srgbClr val="004AAD"/>
                </a:solidFill>
                <a:latin typeface="Noto Sans"/>
                <a:ea typeface="Noto Sans"/>
                <a:cs typeface="Noto Sans"/>
                <a:sym typeface="Noto Sans"/>
              </a:rPr>
              <a:t>Cấu trúc dữ liệu đa dạng:</a:t>
            </a:r>
          </a:p>
          <a:p>
            <a:pPr algn="l">
              <a:lnSpc>
                <a:spcPts val="4200"/>
              </a:lnSpc>
              <a:spcBef>
                <a:spcPct val="0"/>
              </a:spcBef>
            </a:pPr>
            <a:r>
              <a:rPr lang="en-US" sz="3000">
                <a:solidFill>
                  <a:srgbClr val="004AAD"/>
                </a:solidFill>
                <a:latin typeface="Noto Sans"/>
                <a:ea typeface="Noto Sans"/>
                <a:cs typeface="Noto Sans"/>
                <a:sym typeface="Noto Sans"/>
              </a:rPr>
              <a:t>-Hash → lưu profile + trạng thái từng player</a:t>
            </a:r>
          </a:p>
          <a:p>
            <a:pPr algn="l">
              <a:lnSpc>
                <a:spcPts val="4200"/>
              </a:lnSpc>
              <a:spcBef>
                <a:spcPct val="0"/>
              </a:spcBef>
            </a:pPr>
            <a:r>
              <a:rPr lang="en-US" sz="3000">
                <a:solidFill>
                  <a:srgbClr val="004AAD"/>
                </a:solidFill>
                <a:latin typeface="Noto Sans"/>
                <a:ea typeface="Noto Sans"/>
                <a:cs typeface="Noto Sans"/>
                <a:sym typeface="Noto Sans"/>
              </a:rPr>
              <a:t>-List → lưu danh sách sự kiện mới nhất</a:t>
            </a:r>
          </a:p>
          <a:p>
            <a:pPr algn="l">
              <a:lnSpc>
                <a:spcPts val="4200"/>
              </a:lnSpc>
              <a:spcBef>
                <a:spcPct val="0"/>
              </a:spcBef>
            </a:pPr>
            <a:r>
              <a:rPr lang="en-US" sz="3000">
                <a:solidFill>
                  <a:srgbClr val="004AAD"/>
                </a:solidFill>
                <a:latin typeface="Noto Sans"/>
                <a:ea typeface="Noto Sans"/>
                <a:cs typeface="Noto Sans"/>
                <a:sym typeface="Noto Sans"/>
              </a:rPr>
              <a:t>-Counter → đếm số session, tổng số events</a:t>
            </a:r>
          </a:p>
          <a:p>
            <a:pPr algn="l">
              <a:lnSpc>
                <a:spcPts val="4200"/>
              </a:lnSpc>
              <a:spcBef>
                <a:spcPct val="0"/>
              </a:spcBef>
            </a:pPr>
            <a:r>
              <a:rPr lang="en-US" sz="3000">
                <a:solidFill>
                  <a:srgbClr val="004AAD"/>
                </a:solidFill>
                <a:latin typeface="Noto Sans"/>
                <a:ea typeface="Noto Sans"/>
                <a:cs typeface="Noto Sans"/>
                <a:sym typeface="Noto Sans"/>
              </a:rPr>
              <a:t>-Key-Value → phù hợp cho truy cập nhanh</a:t>
            </a:r>
          </a:p>
          <a:p>
            <a:pPr algn="l">
              <a:lnSpc>
                <a:spcPts val="4200"/>
              </a:lnSpc>
              <a:spcBef>
                <a:spcPct val="0"/>
              </a:spcBef>
            </a:pPr>
            <a:r>
              <a:rPr lang="en-US" sz="3000">
                <a:solidFill>
                  <a:srgbClr val="004AAD"/>
                </a:solidFill>
                <a:latin typeface="Noto Sans"/>
                <a:ea typeface="Noto Sans"/>
                <a:cs typeface="Noto Sans"/>
                <a:sym typeface="Noto Sans"/>
              </a:rPr>
              <a:t>Tốc độ truy vấn cực nhanh (1–5 ms)</a:t>
            </a:r>
          </a:p>
          <a:p>
            <a:pPr algn="l">
              <a:lnSpc>
                <a:spcPts val="4200"/>
              </a:lnSpc>
              <a:spcBef>
                <a:spcPct val="0"/>
              </a:spcBef>
            </a:pPr>
            <a:r>
              <a:rPr lang="en-US" sz="3000">
                <a:solidFill>
                  <a:srgbClr val="004AAD"/>
                </a:solidFill>
                <a:latin typeface="Noto Sans"/>
                <a:ea typeface="Noto Sans"/>
                <a:cs typeface="Noto Sans"/>
                <a:sym typeface="Noto Sans"/>
              </a:rPr>
              <a:t>Phù hợp dashboard real-time và Spark update liên tục.</a:t>
            </a:r>
          </a:p>
        </p:txBody>
      </p:sp>
      <p:sp>
        <p:nvSpPr>
          <p:cNvPr name="Freeform 10" id="10"/>
          <p:cNvSpPr/>
          <p:nvPr/>
        </p:nvSpPr>
        <p:spPr>
          <a:xfrm flipH="false" flipV="false" rot="0">
            <a:off x="11210825" y="2130577"/>
            <a:ext cx="6619883" cy="5943938"/>
          </a:xfrm>
          <a:custGeom>
            <a:avLst/>
            <a:gdLst/>
            <a:ahLst/>
            <a:cxnLst/>
            <a:rect r="r" b="b" t="t" l="l"/>
            <a:pathLst>
              <a:path h="5943938" w="6619883">
                <a:moveTo>
                  <a:pt x="0" y="0"/>
                </a:moveTo>
                <a:lnTo>
                  <a:pt x="6619884" y="0"/>
                </a:lnTo>
                <a:lnTo>
                  <a:pt x="6619884" y="5943938"/>
                </a:lnTo>
                <a:lnTo>
                  <a:pt x="0" y="5943938"/>
                </a:lnTo>
                <a:lnTo>
                  <a:pt x="0" y="0"/>
                </a:lnTo>
                <a:close/>
              </a:path>
            </a:pathLst>
          </a:custGeom>
          <a:blipFill>
            <a:blip r:embed="rId8"/>
            <a:stretch>
              <a:fillRect l="-17341" t="0" r="-17341" b="0"/>
            </a:stretch>
          </a:blipFill>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93583"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965081" y="5134565"/>
            <a:ext cx="11301259" cy="3842428"/>
          </a:xfrm>
          <a:custGeom>
            <a:avLst/>
            <a:gdLst/>
            <a:ahLst/>
            <a:cxnLst/>
            <a:rect r="r" b="b" t="t" l="l"/>
            <a:pathLst>
              <a:path h="3842428" w="11301259">
                <a:moveTo>
                  <a:pt x="0" y="0"/>
                </a:moveTo>
                <a:lnTo>
                  <a:pt x="11301259" y="0"/>
                </a:lnTo>
                <a:lnTo>
                  <a:pt x="11301259" y="3842428"/>
                </a:lnTo>
                <a:lnTo>
                  <a:pt x="0" y="3842428"/>
                </a:lnTo>
                <a:lnTo>
                  <a:pt x="0" y="0"/>
                </a:lnTo>
                <a:close/>
              </a:path>
            </a:pathLst>
          </a:custGeom>
          <a:blipFill>
            <a:blip r:embed="rId8"/>
            <a:stretch>
              <a:fillRect l="0" t="0" r="0" b="0"/>
            </a:stretch>
          </a:blipFill>
        </p:spPr>
      </p:sp>
      <p:sp>
        <p:nvSpPr>
          <p:cNvPr name="TextBox 9" id="9"/>
          <p:cNvSpPr txBox="true"/>
          <p:nvPr/>
        </p:nvSpPr>
        <p:spPr>
          <a:xfrm rot="0">
            <a:off x="2398881" y="544513"/>
            <a:ext cx="13089851"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Thành phần</a:t>
            </a:r>
            <a:r>
              <a:rPr lang="en-US" b="true" sz="5000">
                <a:solidFill>
                  <a:srgbClr val="004AAD"/>
                </a:solidFill>
                <a:latin typeface="Noto Sans Bold"/>
                <a:ea typeface="Noto Sans Bold"/>
                <a:cs typeface="Noto Sans Bold"/>
                <a:sym typeface="Noto Sans Bold"/>
              </a:rPr>
              <a:t> 5: Machine Learning Pipeline</a:t>
            </a:r>
          </a:p>
        </p:txBody>
      </p:sp>
      <p:sp>
        <p:nvSpPr>
          <p:cNvPr name="TextBox 10" id="10"/>
          <p:cNvSpPr txBox="true"/>
          <p:nvPr/>
        </p:nvSpPr>
        <p:spPr>
          <a:xfrm rot="0">
            <a:off x="1231290" y="2073427"/>
            <a:ext cx="17056710" cy="26479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Random Forest</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Optuna tối ưu hyperparameters</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Dự đoán mỗi lần trạng thái thay đổi</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Model được gọi ngay trong Spark</a:t>
            </a:r>
          </a:p>
          <a:p>
            <a:pPr algn="l">
              <a:lnSpc>
                <a:spcPts val="4200"/>
              </a:lnSpc>
              <a:spcBef>
                <a:spcPct val="0"/>
              </a:spcBef>
            </a:pP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93583"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3055853" y="4368952"/>
            <a:ext cx="12176294" cy="4794416"/>
          </a:xfrm>
          <a:custGeom>
            <a:avLst/>
            <a:gdLst/>
            <a:ahLst/>
            <a:cxnLst/>
            <a:rect r="r" b="b" t="t" l="l"/>
            <a:pathLst>
              <a:path h="4794416" w="12176294">
                <a:moveTo>
                  <a:pt x="0" y="0"/>
                </a:moveTo>
                <a:lnTo>
                  <a:pt x="12176294" y="0"/>
                </a:lnTo>
                <a:lnTo>
                  <a:pt x="12176294" y="4794416"/>
                </a:lnTo>
                <a:lnTo>
                  <a:pt x="0" y="4794416"/>
                </a:lnTo>
                <a:lnTo>
                  <a:pt x="0" y="0"/>
                </a:lnTo>
                <a:close/>
              </a:path>
            </a:pathLst>
          </a:custGeom>
          <a:blipFill>
            <a:blip r:embed="rId8"/>
            <a:stretch>
              <a:fillRect l="0" t="0" r="0" b="0"/>
            </a:stretch>
          </a:blipFill>
        </p:spPr>
      </p:sp>
      <p:sp>
        <p:nvSpPr>
          <p:cNvPr name="TextBox 9" id="9"/>
          <p:cNvSpPr txBox="true"/>
          <p:nvPr/>
        </p:nvSpPr>
        <p:spPr>
          <a:xfrm rot="0">
            <a:off x="3988128" y="544513"/>
            <a:ext cx="9911358"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Thành phần</a:t>
            </a:r>
            <a:r>
              <a:rPr lang="en-US" b="true" sz="5000">
                <a:solidFill>
                  <a:srgbClr val="004AAD"/>
                </a:solidFill>
                <a:latin typeface="Noto Sans Bold"/>
                <a:ea typeface="Noto Sans Bold"/>
                <a:cs typeface="Noto Sans Bold"/>
                <a:sym typeface="Noto Sans Bold"/>
              </a:rPr>
              <a:t> 6: Flask Dashboard</a:t>
            </a:r>
          </a:p>
        </p:txBody>
      </p:sp>
      <p:sp>
        <p:nvSpPr>
          <p:cNvPr name="TextBox 10" id="10"/>
          <p:cNvSpPr txBox="true"/>
          <p:nvPr/>
        </p:nvSpPr>
        <p:spPr>
          <a:xfrm rot="0">
            <a:off x="1231290" y="2073427"/>
            <a:ext cx="17056710" cy="21145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API trả</a:t>
            </a:r>
            <a:r>
              <a:rPr lang="en-US" sz="3000">
                <a:solidFill>
                  <a:srgbClr val="004AAD"/>
                </a:solidFill>
                <a:latin typeface="Noto Sans"/>
                <a:ea typeface="Noto Sans"/>
                <a:cs typeface="Noto Sans"/>
                <a:sym typeface="Noto Sans"/>
              </a:rPr>
              <a:t> về dữ liệu real-time</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Hiển thị người chơi online, sự kiện gần nhất, chi tiết từng player</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Refresh nhanh, giao diện nhẹ</a:t>
            </a:r>
          </a:p>
          <a:p>
            <a:pPr algn="l">
              <a:lnSpc>
                <a:spcPts val="4200"/>
              </a:lnSpc>
              <a:spcBef>
                <a:spcPct val="0"/>
              </a:spcBef>
            </a:pP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765223" y="5404307"/>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7606673"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8496413"/>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0" y="3449159"/>
            <a:ext cx="17928646" cy="3195319"/>
          </a:xfrm>
          <a:prstGeom prst="rect">
            <a:avLst/>
          </a:prstGeom>
        </p:spPr>
        <p:txBody>
          <a:bodyPr anchor="t" rtlCol="false" tIns="0" lIns="0" bIns="0" rIns="0">
            <a:spAutoFit/>
          </a:bodyPr>
          <a:lstStyle/>
          <a:p>
            <a:pPr algn="ctr">
              <a:lnSpc>
                <a:spcPts val="12880"/>
              </a:lnSpc>
            </a:pPr>
            <a:r>
              <a:rPr lang="en-US" sz="9200" b="true">
                <a:solidFill>
                  <a:srgbClr val="004AAD"/>
                </a:solidFill>
                <a:latin typeface="Noto Sans Bold"/>
                <a:ea typeface="Noto Sans Bold"/>
                <a:cs typeface="Noto Sans Bold"/>
                <a:sym typeface="Noto Sans Bold"/>
              </a:rPr>
              <a:t>III</a:t>
            </a:r>
            <a:r>
              <a:rPr lang="en-US" b="true" sz="9200">
                <a:solidFill>
                  <a:srgbClr val="004AAD"/>
                </a:solidFill>
                <a:latin typeface="Noto Sans Bold"/>
                <a:ea typeface="Noto Sans Bold"/>
                <a:cs typeface="Noto Sans Bold"/>
                <a:sym typeface="Noto Sans Bold"/>
              </a:rPr>
              <a:t>::Quy</a:t>
            </a:r>
            <a:r>
              <a:rPr lang="en-US" b="true" sz="9200">
                <a:solidFill>
                  <a:srgbClr val="004AAD"/>
                </a:solidFill>
                <a:latin typeface="Noto Sans Bold"/>
                <a:ea typeface="Noto Sans Bold"/>
                <a:cs typeface="Noto Sans Bold"/>
                <a:sym typeface="Noto Sans Bold"/>
              </a:rPr>
              <a:t> Trình Hoạt Động Của Hệ Thống </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3093583"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6869867" y="7172037"/>
            <a:ext cx="1921682" cy="1804957"/>
            <a:chOff x="0" y="0"/>
            <a:chExt cx="2562243" cy="2406609"/>
          </a:xfrm>
        </p:grpSpPr>
        <p:sp>
          <p:nvSpPr>
            <p:cNvPr name="Freeform 5" id="5"/>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Freeform 7" id="7"/>
          <p:cNvSpPr/>
          <p:nvPr/>
        </p:nvSpPr>
        <p:spPr>
          <a:xfrm flipH="false" flipV="false" rot="0">
            <a:off x="8065912" y="1408112"/>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2235223" y="6098663"/>
            <a:ext cx="13417167" cy="1073373"/>
          </a:xfrm>
          <a:custGeom>
            <a:avLst/>
            <a:gdLst/>
            <a:ahLst/>
            <a:cxnLst/>
            <a:rect r="r" b="b" t="t" l="l"/>
            <a:pathLst>
              <a:path h="1073373" w="13417167">
                <a:moveTo>
                  <a:pt x="0" y="0"/>
                </a:moveTo>
                <a:lnTo>
                  <a:pt x="13417167" y="0"/>
                </a:lnTo>
                <a:lnTo>
                  <a:pt x="13417167" y="1073374"/>
                </a:lnTo>
                <a:lnTo>
                  <a:pt x="0" y="1073374"/>
                </a:lnTo>
                <a:lnTo>
                  <a:pt x="0" y="0"/>
                </a:lnTo>
                <a:close/>
              </a:path>
            </a:pathLst>
          </a:custGeom>
          <a:blipFill>
            <a:blip r:embed="rId8"/>
            <a:stretch>
              <a:fillRect l="0" t="0" r="0" b="0"/>
            </a:stretch>
          </a:blipFill>
        </p:spPr>
      </p:sp>
      <p:sp>
        <p:nvSpPr>
          <p:cNvPr name="TextBox 9" id="9"/>
          <p:cNvSpPr txBox="true"/>
          <p:nvPr/>
        </p:nvSpPr>
        <p:spPr>
          <a:xfrm rot="0">
            <a:off x="5043855" y="544513"/>
            <a:ext cx="7799904"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Luồng hoạt động</a:t>
            </a:r>
            <a:r>
              <a:rPr lang="en-US" b="true" sz="5000">
                <a:solidFill>
                  <a:srgbClr val="004AAD"/>
                </a:solidFill>
                <a:latin typeface="Noto Sans Bold"/>
                <a:ea typeface="Noto Sans Bold"/>
                <a:cs typeface="Noto Sans Bold"/>
                <a:sym typeface="Noto Sans Bold"/>
              </a:rPr>
              <a:t> chi tiết</a:t>
            </a:r>
          </a:p>
        </p:txBody>
      </p:sp>
      <p:sp>
        <p:nvSpPr>
          <p:cNvPr name="TextBox 10" id="10"/>
          <p:cNvSpPr txBox="true"/>
          <p:nvPr/>
        </p:nvSpPr>
        <p:spPr>
          <a:xfrm rot="0">
            <a:off x="1377445" y="1823059"/>
            <a:ext cx="17056710" cy="31813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Pro</a:t>
            </a:r>
            <a:r>
              <a:rPr lang="en-US" sz="3000">
                <a:solidFill>
                  <a:srgbClr val="004AAD"/>
                </a:solidFill>
                <a:latin typeface="Noto Sans"/>
                <a:ea typeface="Noto Sans"/>
                <a:cs typeface="Noto Sans"/>
                <a:sym typeface="Noto Sans"/>
              </a:rPr>
              <a:t>ducer mô phỏng hành vi người chơi và phát sự kiện real-time vào Kafka.</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Kafka lưu trữ và phân phối sự kiện với độ trễ thấp.</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Spark Streaming xử lý event, cập nhật chỉ số và chạy mô hình ML.</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Redis lưu toàn bộ trạng thái player theo thời gian thực.</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Flask Dashboard truy vấn Redis và hiển thị dữ liệu real-time cho người dùng.</a:t>
            </a:r>
          </a:p>
          <a:p>
            <a:pPr algn="l">
              <a:lnSpc>
                <a:spcPts val="4200"/>
              </a:lnSpc>
              <a:spcBef>
                <a:spcPct val="0"/>
              </a:spcBef>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541288" y="3264486"/>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7521715" y="9088122"/>
            <a:ext cx="2715299" cy="2708511"/>
          </a:xfrm>
          <a:custGeom>
            <a:avLst/>
            <a:gdLst/>
            <a:ahLst/>
            <a:cxnLst/>
            <a:rect r="r" b="b" t="t" l="l"/>
            <a:pathLst>
              <a:path h="2708511" w="2715299">
                <a:moveTo>
                  <a:pt x="0" y="0"/>
                </a:moveTo>
                <a:lnTo>
                  <a:pt x="2715299" y="0"/>
                </a:lnTo>
                <a:lnTo>
                  <a:pt x="2715299" y="2708511"/>
                </a:lnTo>
                <a:lnTo>
                  <a:pt x="0" y="2708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750377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992083" y="568700"/>
            <a:ext cx="4802505" cy="1566544"/>
          </a:xfrm>
          <a:prstGeom prst="rect">
            <a:avLst/>
          </a:prstGeom>
        </p:spPr>
        <p:txBody>
          <a:bodyPr anchor="t" rtlCol="false" tIns="0" lIns="0" bIns="0" rIns="0">
            <a:spAutoFit/>
          </a:bodyPr>
          <a:lstStyle/>
          <a:p>
            <a:pPr algn="ctr">
              <a:lnSpc>
                <a:spcPts val="12880"/>
              </a:lnSpc>
            </a:pPr>
            <a:r>
              <a:rPr lang="en-US" sz="9200" b="true">
                <a:solidFill>
                  <a:srgbClr val="004AAD"/>
                </a:solidFill>
                <a:latin typeface="Noto Sans Bold"/>
                <a:ea typeface="Noto Sans Bold"/>
                <a:cs typeface="Noto Sans Bold"/>
                <a:sym typeface="Noto Sans Bold"/>
              </a:rPr>
              <a:t>Mục Lục</a:t>
            </a:r>
          </a:p>
        </p:txBody>
      </p:sp>
      <p:sp>
        <p:nvSpPr>
          <p:cNvPr name="TextBox 9" id="9"/>
          <p:cNvSpPr txBox="true"/>
          <p:nvPr/>
        </p:nvSpPr>
        <p:spPr>
          <a:xfrm rot="0">
            <a:off x="2102836" y="2922005"/>
            <a:ext cx="4912519" cy="514350"/>
          </a:xfrm>
          <a:prstGeom prst="rect">
            <a:avLst/>
          </a:prstGeom>
        </p:spPr>
        <p:txBody>
          <a:bodyPr anchor="t" rtlCol="false" tIns="0" lIns="0" bIns="0" rIns="0">
            <a:spAutoFit/>
          </a:bodyPr>
          <a:lstStyle/>
          <a:p>
            <a:pPr algn="l">
              <a:lnSpc>
                <a:spcPts val="4200"/>
              </a:lnSpc>
            </a:pPr>
            <a:r>
              <a:rPr lang="en-US" sz="3000" b="true">
                <a:solidFill>
                  <a:srgbClr val="004AAD"/>
                </a:solidFill>
                <a:latin typeface="Noto Sans Bold"/>
                <a:ea typeface="Noto Sans Bold"/>
                <a:cs typeface="Noto Sans Bold"/>
                <a:sym typeface="Noto Sans Bold"/>
              </a:rPr>
              <a:t>I:Giới</a:t>
            </a:r>
            <a:r>
              <a:rPr lang="en-US" b="true" sz="3000">
                <a:solidFill>
                  <a:srgbClr val="004AAD"/>
                </a:solidFill>
                <a:latin typeface="Noto Sans Bold"/>
                <a:ea typeface="Noto Sans Bold"/>
                <a:cs typeface="Noto Sans Bold"/>
                <a:sym typeface="Noto Sans Bold"/>
              </a:rPr>
              <a:t> thiệu (Introduction)</a:t>
            </a:r>
          </a:p>
        </p:txBody>
      </p:sp>
      <p:sp>
        <p:nvSpPr>
          <p:cNvPr name="TextBox 10" id="10"/>
          <p:cNvSpPr txBox="true"/>
          <p:nvPr/>
        </p:nvSpPr>
        <p:spPr>
          <a:xfrm rot="0">
            <a:off x="2088146" y="3598280"/>
            <a:ext cx="10677719" cy="514350"/>
          </a:xfrm>
          <a:prstGeom prst="rect">
            <a:avLst/>
          </a:prstGeom>
        </p:spPr>
        <p:txBody>
          <a:bodyPr anchor="t" rtlCol="false" tIns="0" lIns="0" bIns="0" rIns="0">
            <a:spAutoFit/>
          </a:bodyPr>
          <a:lstStyle/>
          <a:p>
            <a:pPr algn="l">
              <a:lnSpc>
                <a:spcPts val="4200"/>
              </a:lnSpc>
            </a:pPr>
            <a:r>
              <a:rPr lang="en-US" sz="3000" b="true">
                <a:solidFill>
                  <a:srgbClr val="004AAD"/>
                </a:solidFill>
                <a:latin typeface="Noto Sans Bold"/>
                <a:ea typeface="Noto Sans Bold"/>
                <a:cs typeface="Noto Sans Bold"/>
                <a:sym typeface="Noto Sans Bold"/>
              </a:rPr>
              <a:t>II:Kiến Trúc Hệ Thống Chính (Main System Architecture)</a:t>
            </a:r>
          </a:p>
        </p:txBody>
      </p:sp>
      <p:sp>
        <p:nvSpPr>
          <p:cNvPr name="TextBox 11" id="11"/>
          <p:cNvSpPr txBox="true"/>
          <p:nvPr/>
        </p:nvSpPr>
        <p:spPr>
          <a:xfrm rot="0">
            <a:off x="2088146" y="4274555"/>
            <a:ext cx="11092987" cy="514350"/>
          </a:xfrm>
          <a:prstGeom prst="rect">
            <a:avLst/>
          </a:prstGeom>
        </p:spPr>
        <p:txBody>
          <a:bodyPr anchor="t" rtlCol="false" tIns="0" lIns="0" bIns="0" rIns="0">
            <a:spAutoFit/>
          </a:bodyPr>
          <a:lstStyle/>
          <a:p>
            <a:pPr algn="l">
              <a:lnSpc>
                <a:spcPts val="4200"/>
              </a:lnSpc>
            </a:pPr>
            <a:r>
              <a:rPr lang="en-US" sz="3000" b="true">
                <a:solidFill>
                  <a:srgbClr val="004AAD"/>
                </a:solidFill>
                <a:latin typeface="Noto Sans Bold"/>
                <a:ea typeface="Noto Sans Bold"/>
                <a:cs typeface="Noto Sans Bold"/>
                <a:sym typeface="Noto Sans Bold"/>
              </a:rPr>
              <a:t>III:Quy Trình Hoạt Động Của Hệ Thống (System Workflow)</a:t>
            </a:r>
          </a:p>
        </p:txBody>
      </p:sp>
      <p:sp>
        <p:nvSpPr>
          <p:cNvPr name="TextBox 12" id="12"/>
          <p:cNvSpPr txBox="true"/>
          <p:nvPr/>
        </p:nvSpPr>
        <p:spPr>
          <a:xfrm rot="0">
            <a:off x="2093311" y="4950830"/>
            <a:ext cx="4634032" cy="514350"/>
          </a:xfrm>
          <a:prstGeom prst="rect">
            <a:avLst/>
          </a:prstGeom>
        </p:spPr>
        <p:txBody>
          <a:bodyPr anchor="t" rtlCol="false" tIns="0" lIns="0" bIns="0" rIns="0">
            <a:spAutoFit/>
          </a:bodyPr>
          <a:lstStyle/>
          <a:p>
            <a:pPr algn="l">
              <a:lnSpc>
                <a:spcPts val="4200"/>
              </a:lnSpc>
            </a:pPr>
            <a:r>
              <a:rPr lang="en-US" sz="3000" b="true">
                <a:solidFill>
                  <a:srgbClr val="004AAD"/>
                </a:solidFill>
                <a:latin typeface="Noto Sans Bold"/>
                <a:ea typeface="Noto Sans Bold"/>
                <a:cs typeface="Noto Sans Bold"/>
                <a:sym typeface="Noto Sans Bold"/>
              </a:rPr>
              <a:t>IV:Kết Luận (Conclusion)</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8065912" y="1408112"/>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6127443" y="544513"/>
            <a:ext cx="5632728"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 Kết quả</a:t>
            </a:r>
            <a:r>
              <a:rPr lang="en-US" b="true" sz="5000">
                <a:solidFill>
                  <a:srgbClr val="004AAD"/>
                </a:solidFill>
                <a:latin typeface="Noto Sans Bold"/>
                <a:ea typeface="Noto Sans Bold"/>
                <a:cs typeface="Noto Sans Bold"/>
                <a:sym typeface="Noto Sans Bold"/>
              </a:rPr>
              <a:t> hệ thống</a:t>
            </a:r>
          </a:p>
        </p:txBody>
      </p:sp>
      <p:sp>
        <p:nvSpPr>
          <p:cNvPr name="TextBox 4" id="4"/>
          <p:cNvSpPr txBox="true"/>
          <p:nvPr/>
        </p:nvSpPr>
        <p:spPr>
          <a:xfrm rot="0">
            <a:off x="0" y="1646887"/>
            <a:ext cx="18288000" cy="79819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Tốc độ xử lý (Th</a:t>
            </a:r>
            <a:r>
              <a:rPr lang="en-US" sz="3000">
                <a:solidFill>
                  <a:srgbClr val="004AAD"/>
                </a:solidFill>
                <a:latin typeface="Noto Sans"/>
                <a:ea typeface="Noto Sans"/>
                <a:cs typeface="Noto Sans"/>
                <a:sym typeface="Noto Sans"/>
              </a:rPr>
              <a:t>roughput)</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Spark Str</a:t>
            </a:r>
            <a:r>
              <a:rPr lang="en-US" sz="3000">
                <a:solidFill>
                  <a:srgbClr val="004AAD"/>
                </a:solidFill>
                <a:latin typeface="Noto Sans"/>
                <a:ea typeface="Noto Sans"/>
                <a:cs typeface="Noto Sans"/>
                <a:sym typeface="Noto Sans"/>
              </a:rPr>
              <a:t>uctured Streaming xử lý trung bình 3.500 – 5.000 sự kiện/phút (≈ 60–80 events/giây).</a:t>
            </a:r>
          </a:p>
          <a:p>
            <a:pPr algn="l">
              <a:lnSpc>
                <a:spcPts val="4200"/>
              </a:lnSpc>
              <a:spcBef>
                <a:spcPct val="0"/>
              </a:spcBef>
            </a:pPr>
            <a:r>
              <a:rPr lang="en-US" sz="3000">
                <a:solidFill>
                  <a:srgbClr val="004AAD"/>
                </a:solidFill>
                <a:latin typeface="Noto Sans"/>
                <a:ea typeface="Noto Sans"/>
                <a:cs typeface="Noto Sans"/>
                <a:sym typeface="Noto Sans"/>
              </a:rPr>
              <a:t>       -Hệ thống giữ ổn định ngay cả khi tăng gấp 3 số lượng sự kiện mô phỏng.</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Độ trễ (Latency)</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Độ trễ end-to-end (Producer → Kafka → Spark → Redis → Flask) chỉ khoảng 1.8 – 2.4 giây.</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D</a:t>
            </a:r>
            <a:r>
              <a:rPr lang="en-US" sz="3000">
                <a:solidFill>
                  <a:srgbClr val="004AAD"/>
                </a:solidFill>
                <a:latin typeface="Noto Sans"/>
                <a:ea typeface="Noto Sans"/>
                <a:cs typeface="Noto Sans"/>
                <a:sym typeface="Noto Sans"/>
              </a:rPr>
              <a:t>ashboard cập nhật theo thời gian gần thực (near real-time) với chu kỳ refresh 1–2 giây.</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Độ ổn định</a:t>
            </a:r>
            <a:r>
              <a:rPr lang="en-US" sz="3000">
                <a:solidFill>
                  <a:srgbClr val="004AAD"/>
                </a:solidFill>
                <a:latin typeface="Noto Sans"/>
                <a:ea typeface="Noto Sans"/>
                <a:cs typeface="Noto Sans"/>
                <a:sym typeface="Noto Sans"/>
              </a:rPr>
              <a:t> (Stability)</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Hệ thống chạy liên tục 2–3 giờ không gián đoạn trong quá trình thử nghiệm.</a:t>
            </a:r>
          </a:p>
          <a:p>
            <a:pPr algn="l">
              <a:lnSpc>
                <a:spcPts val="4200"/>
              </a:lnSpc>
              <a:spcBef>
                <a:spcPct val="0"/>
              </a:spcBef>
            </a:pPr>
            <a:r>
              <a:rPr lang="en-US" sz="3000">
                <a:solidFill>
                  <a:srgbClr val="004AAD"/>
                </a:solidFill>
                <a:latin typeface="Noto Sans"/>
                <a:ea typeface="Noto Sans"/>
                <a:cs typeface="Noto Sans"/>
                <a:sym typeface="Noto Sans"/>
              </a:rPr>
              <a:t>       -Không xảy ra mất sự kiện nhờ Kafka phân vùng (partitioned log).</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Redis giữ trạng thái ổn định với hàng nghìn lệnh đọc/ghi mỗi phút.</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Khả năng mở rộng (Scalability)</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Kafka có thể mở rộng bằng cách tăng số partition để tăng throughput.</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Sp</a:t>
            </a:r>
            <a:r>
              <a:rPr lang="en-US" sz="3000">
                <a:solidFill>
                  <a:srgbClr val="004AAD"/>
                </a:solidFill>
                <a:latin typeface="Noto Sans"/>
                <a:ea typeface="Noto Sans"/>
                <a:cs typeface="Noto Sans"/>
                <a:sym typeface="Noto Sans"/>
              </a:rPr>
              <a:t>ark có thể scale-out qua thêm executors khi số lượng người chơi tăng.</a:t>
            </a:r>
          </a:p>
          <a:p>
            <a:pPr algn="l">
              <a:lnSpc>
                <a:spcPts val="4200"/>
              </a:lnSpc>
              <a:spcBef>
                <a:spcPct val="0"/>
              </a:spcBef>
            </a:pPr>
            <a:r>
              <a:rPr lang="en-US" sz="3000">
                <a:solidFill>
                  <a:srgbClr val="004AAD"/>
                </a:solidFill>
                <a:latin typeface="Noto Sans"/>
                <a:ea typeface="Noto Sans"/>
                <a:cs typeface="Noto Sans"/>
                <a:sym typeface="Noto Sans"/>
              </a:rPr>
              <a:t>       -Redis in-memory duy trì hiệu suất ngay cả khi số lượng player tăng lên 50.000+ key.</a:t>
            </a:r>
          </a:p>
          <a:p>
            <a:pPr algn="l">
              <a:lnSpc>
                <a:spcPts val="4200"/>
              </a:lnSpc>
              <a:spcBef>
                <a:spcPct val="0"/>
              </a:spcBef>
            </a:pP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765223" y="5404307"/>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7606673"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8496413"/>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601521" y="3449159"/>
            <a:ext cx="6725603" cy="1566544"/>
          </a:xfrm>
          <a:prstGeom prst="rect">
            <a:avLst/>
          </a:prstGeom>
        </p:spPr>
        <p:txBody>
          <a:bodyPr anchor="t" rtlCol="false" tIns="0" lIns="0" bIns="0" rIns="0">
            <a:spAutoFit/>
          </a:bodyPr>
          <a:lstStyle/>
          <a:p>
            <a:pPr algn="ctr">
              <a:lnSpc>
                <a:spcPts val="12880"/>
              </a:lnSpc>
            </a:pPr>
            <a:r>
              <a:rPr lang="en-US" sz="9200" b="true">
                <a:solidFill>
                  <a:srgbClr val="004AAD"/>
                </a:solidFill>
                <a:latin typeface="Noto Sans Bold"/>
                <a:ea typeface="Noto Sans Bold"/>
                <a:cs typeface="Noto Sans Bold"/>
                <a:sym typeface="Noto Sans Bold"/>
              </a:rPr>
              <a:t>IV</a:t>
            </a:r>
            <a:r>
              <a:rPr lang="en-US" b="true" sz="9200">
                <a:solidFill>
                  <a:srgbClr val="004AAD"/>
                </a:solidFill>
                <a:latin typeface="Noto Sans Bold"/>
                <a:ea typeface="Noto Sans Bold"/>
                <a:cs typeface="Noto Sans Bold"/>
                <a:sym typeface="Noto Sans Bold"/>
              </a:rPr>
              <a:t>:Kế</a:t>
            </a:r>
            <a:r>
              <a:rPr lang="en-US" b="true" sz="9200">
                <a:solidFill>
                  <a:srgbClr val="004AAD"/>
                </a:solidFill>
                <a:latin typeface="Noto Sans Bold"/>
                <a:ea typeface="Noto Sans Bold"/>
                <a:cs typeface="Noto Sans Bold"/>
                <a:sym typeface="Noto Sans Bold"/>
              </a:rPr>
              <a:t>t Luận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7536607" y="544513"/>
            <a:ext cx="2814399"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 Kết luận</a:t>
            </a:r>
          </a:p>
        </p:txBody>
      </p:sp>
      <p:sp>
        <p:nvSpPr>
          <p:cNvPr name="TextBox 3" id="3"/>
          <p:cNvSpPr txBox="true"/>
          <p:nvPr/>
        </p:nvSpPr>
        <p:spPr>
          <a:xfrm rot="0">
            <a:off x="0" y="1657350"/>
            <a:ext cx="18288000" cy="63817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Hệ thống đã mô phỏn</a:t>
            </a:r>
            <a:r>
              <a:rPr lang="en-US" sz="3000">
                <a:solidFill>
                  <a:srgbClr val="004AAD"/>
                </a:solidFill>
                <a:latin typeface="Noto Sans"/>
                <a:ea typeface="Noto Sans"/>
                <a:cs typeface="Noto Sans"/>
                <a:sym typeface="Noto Sans"/>
              </a:rPr>
              <a:t>g</a:t>
            </a:r>
            <a:r>
              <a:rPr lang="en-US" sz="3000">
                <a:solidFill>
                  <a:srgbClr val="004AAD"/>
                </a:solidFill>
                <a:latin typeface="Noto Sans"/>
                <a:ea typeface="Noto Sans"/>
                <a:cs typeface="Noto Sans"/>
                <a:sym typeface="Noto Sans"/>
              </a:rPr>
              <a:t> thành công một </a:t>
            </a:r>
            <a:r>
              <a:rPr lang="en-US" sz="3000">
                <a:solidFill>
                  <a:srgbClr val="004AAD"/>
                </a:solidFill>
                <a:latin typeface="Noto Sans"/>
                <a:ea typeface="Noto Sans"/>
                <a:cs typeface="Noto Sans"/>
                <a:sym typeface="Noto Sans"/>
              </a:rPr>
              <a:t>pip</a:t>
            </a:r>
            <a:r>
              <a:rPr lang="en-US" sz="3000">
                <a:solidFill>
                  <a:srgbClr val="004AAD"/>
                </a:solidFill>
                <a:latin typeface="Noto Sans"/>
                <a:ea typeface="Noto Sans"/>
                <a:cs typeface="Noto Sans"/>
                <a:sym typeface="Noto Sans"/>
              </a:rPr>
              <a:t>eline phân tích hành vi người chơi theo thời gian thực, bao gồm toàn bộ các bước từ tạo sự kiện → truyền tải</a:t>
            </a:r>
            <a:r>
              <a:rPr lang="en-US" sz="3000">
                <a:solidFill>
                  <a:srgbClr val="004AAD"/>
                </a:solidFill>
                <a:latin typeface="Noto Sans"/>
                <a:ea typeface="Noto Sans"/>
                <a:cs typeface="Noto Sans"/>
                <a:sym typeface="Noto Sans"/>
              </a:rPr>
              <a:t> → xử lý s</a:t>
            </a:r>
            <a:r>
              <a:rPr lang="en-US" sz="3000">
                <a:solidFill>
                  <a:srgbClr val="004AAD"/>
                </a:solidFill>
                <a:latin typeface="Noto Sans"/>
                <a:ea typeface="Noto Sans"/>
                <a:cs typeface="Noto Sans"/>
                <a:sym typeface="Noto Sans"/>
              </a:rPr>
              <a:t>treaming → lưu trữ → dự đoán → hiển thị.</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Những kết quả chính:</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Pipeline </a:t>
            </a:r>
            <a:r>
              <a:rPr lang="en-US" sz="3000">
                <a:solidFill>
                  <a:srgbClr val="004AAD"/>
                </a:solidFill>
                <a:latin typeface="Noto Sans"/>
                <a:ea typeface="Noto Sans"/>
                <a:cs typeface="Noto Sans"/>
                <a:sym typeface="Noto Sans"/>
              </a:rPr>
              <a:t>hoạt động theo thời gian thực với độ trễ ~2 giây.</a:t>
            </a:r>
          </a:p>
          <a:p>
            <a:pPr algn="l">
              <a:lnSpc>
                <a:spcPts val="4200"/>
              </a:lnSpc>
              <a:spcBef>
                <a:spcPct val="0"/>
              </a:spcBef>
            </a:pPr>
            <a:r>
              <a:rPr lang="en-US" sz="3000">
                <a:solidFill>
                  <a:srgbClr val="004AAD"/>
                </a:solidFill>
                <a:latin typeface="Noto Sans"/>
                <a:ea typeface="Noto Sans"/>
                <a:cs typeface="Noto Sans"/>
                <a:sym typeface="Noto Sans"/>
              </a:rPr>
              <a:t>       -V</a:t>
            </a:r>
            <a:r>
              <a:rPr lang="en-US" sz="3000">
                <a:solidFill>
                  <a:srgbClr val="004AAD"/>
                </a:solidFill>
                <a:latin typeface="Noto Sans"/>
                <a:ea typeface="Noto Sans"/>
                <a:cs typeface="Noto Sans"/>
                <a:sym typeface="Noto Sans"/>
              </a:rPr>
              <a:t>òng đời</a:t>
            </a:r>
            <a:r>
              <a:rPr lang="en-US" sz="3000">
                <a:solidFill>
                  <a:srgbClr val="004AAD"/>
                </a:solidFill>
                <a:latin typeface="Noto Sans"/>
                <a:ea typeface="Noto Sans"/>
                <a:cs typeface="Noto Sans"/>
                <a:sym typeface="Noto Sans"/>
              </a:rPr>
              <a:t> dữ liệu</a:t>
            </a:r>
            <a:r>
              <a:rPr lang="en-US" sz="3000">
                <a:solidFill>
                  <a:srgbClr val="004AAD"/>
                </a:solidFill>
                <a:latin typeface="Noto Sans"/>
                <a:ea typeface="Noto Sans"/>
                <a:cs typeface="Noto Sans"/>
                <a:sym typeface="Noto Sans"/>
              </a:rPr>
              <a:t> được mô</a:t>
            </a:r>
            <a:r>
              <a:rPr lang="en-US" sz="3000">
                <a:solidFill>
                  <a:srgbClr val="004AAD"/>
                </a:solidFill>
                <a:latin typeface="Noto Sans"/>
                <a:ea typeface="Noto Sans"/>
                <a:cs typeface="Noto Sans"/>
                <a:sym typeface="Noto Sans"/>
              </a:rPr>
              <a:t> phỏng đầy đủ: register → login → logout → purchase → level_up.</a:t>
            </a:r>
          </a:p>
          <a:p>
            <a:pPr algn="l">
              <a:lnSpc>
                <a:spcPts val="4200"/>
              </a:lnSpc>
              <a:spcBef>
                <a:spcPct val="0"/>
              </a:spcBef>
            </a:pPr>
            <a:r>
              <a:rPr lang="en-US" sz="3000">
                <a:solidFill>
                  <a:srgbClr val="004AAD"/>
                </a:solidFill>
                <a:latin typeface="Noto Sans"/>
                <a:ea typeface="Noto Sans"/>
                <a:cs typeface="Noto Sans"/>
                <a:sym typeface="Noto Sans"/>
              </a:rPr>
              <a:t>       -Mô hình học máy được tích hợp trực tiếp, dự đoán Engagement Level sau mỗi cập nhật hành vi.</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Redis lưu trạng thái người chơi gần như tức thời, hỗ trợ dashboard real-time.</a:t>
            </a:r>
          </a:p>
          <a:p>
            <a:pPr algn="l">
              <a:lnSpc>
                <a:spcPts val="4200"/>
              </a:lnSpc>
              <a:spcBef>
                <a:spcPct val="0"/>
              </a:spcBef>
            </a:pPr>
            <a:r>
              <a:rPr lang="en-US" sz="3000">
                <a:solidFill>
                  <a:srgbClr val="004AAD"/>
                </a:solidFill>
                <a:latin typeface="Noto Sans"/>
                <a:ea typeface="Noto Sans"/>
                <a:cs typeface="Noto Sans"/>
                <a:sym typeface="Noto Sans"/>
              </a:rPr>
              <a:t>       -Các thành phần Kafka</a:t>
            </a:r>
            <a:r>
              <a:rPr lang="en-US" sz="3000">
                <a:solidFill>
                  <a:srgbClr val="004AAD"/>
                </a:solidFill>
                <a:latin typeface="Noto Sans"/>
                <a:ea typeface="Noto Sans"/>
                <a:cs typeface="Noto Sans"/>
                <a:sym typeface="Noto Sans"/>
              </a:rPr>
              <a:t> – Spark – Redis – Fl</a:t>
            </a:r>
            <a:r>
              <a:rPr lang="en-US" sz="3000">
                <a:solidFill>
                  <a:srgbClr val="004AAD"/>
                </a:solidFill>
                <a:latin typeface="Noto Sans"/>
                <a:ea typeface="Noto Sans"/>
                <a:cs typeface="Noto Sans"/>
                <a:sym typeface="Noto Sans"/>
              </a:rPr>
              <a:t>ask kết nối ổn định, phản ánh cấu trúc của một hệ thống game hiện đại.</a:t>
            </a:r>
          </a:p>
          <a:p>
            <a:pPr algn="just">
              <a:lnSpc>
                <a:spcPts val="4200"/>
              </a:lnSpc>
              <a:spcBef>
                <a:spcPct val="0"/>
              </a:spcBef>
            </a:pPr>
            <a:r>
              <a:rPr lang="en-US" sz="3000">
                <a:solidFill>
                  <a:srgbClr val="004AAD"/>
                </a:solidFill>
                <a:latin typeface="Noto Sans"/>
                <a:ea typeface="Noto Sans"/>
                <a:cs typeface="Noto Sans"/>
                <a:sym typeface="Noto Sans"/>
              </a:rPr>
              <a:t>  </a:t>
            </a:r>
          </a:p>
          <a:p>
            <a:pPr algn="l">
              <a:lnSpc>
                <a:spcPts val="4200"/>
              </a:lnSpc>
              <a:spcBef>
                <a:spcPct val="0"/>
              </a:spcBef>
            </a:pPr>
          </a:p>
        </p:txBody>
      </p:sp>
      <p:sp>
        <p:nvSpPr>
          <p:cNvPr name="Freeform 4" id="4"/>
          <p:cNvSpPr/>
          <p:nvPr/>
        </p:nvSpPr>
        <p:spPr>
          <a:xfrm flipH="false" flipV="false" rot="-7932835">
            <a:off x="7606673"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9198" y="-1116981"/>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7093315" y="5763556"/>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39089" y="206783"/>
            <a:ext cx="1146744" cy="1349110"/>
          </a:xfrm>
          <a:custGeom>
            <a:avLst/>
            <a:gdLst/>
            <a:ahLst/>
            <a:cxnLst/>
            <a:rect r="r" b="b" t="t" l="l"/>
            <a:pathLst>
              <a:path h="1349110" w="1146744">
                <a:moveTo>
                  <a:pt x="0" y="0"/>
                </a:moveTo>
                <a:lnTo>
                  <a:pt x="1146744" y="0"/>
                </a:lnTo>
                <a:lnTo>
                  <a:pt x="1146744" y="1349110"/>
                </a:lnTo>
                <a:lnTo>
                  <a:pt x="0" y="134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6155244" y="544513"/>
            <a:ext cx="5577126" cy="863600"/>
          </a:xfrm>
          <a:prstGeom prst="rect">
            <a:avLst/>
          </a:prstGeom>
        </p:spPr>
        <p:txBody>
          <a:bodyPr anchor="t" rtlCol="false" tIns="0" lIns="0" bIns="0" rIns="0">
            <a:spAutoFit/>
          </a:bodyPr>
          <a:lstStyle/>
          <a:p>
            <a:pPr algn="ctr">
              <a:lnSpc>
                <a:spcPts val="7000"/>
              </a:lnSpc>
            </a:pPr>
            <a:r>
              <a:rPr lang="en-US" sz="5000" b="true">
                <a:solidFill>
                  <a:srgbClr val="004AAD"/>
                </a:solidFill>
                <a:latin typeface="Noto Sans Bold"/>
                <a:ea typeface="Noto Sans Bold"/>
                <a:cs typeface="Noto Sans Bold"/>
                <a:sym typeface="Noto Sans Bold"/>
              </a:rPr>
              <a:t>Hướng phát triển</a:t>
            </a:r>
          </a:p>
        </p:txBody>
      </p:sp>
      <p:sp>
        <p:nvSpPr>
          <p:cNvPr name="TextBox 3" id="3"/>
          <p:cNvSpPr txBox="true"/>
          <p:nvPr/>
        </p:nvSpPr>
        <p:spPr>
          <a:xfrm rot="0">
            <a:off x="832871" y="2189931"/>
            <a:ext cx="18288000" cy="5848350"/>
          </a:xfrm>
          <a:prstGeom prst="rect">
            <a:avLst/>
          </a:prstGeom>
        </p:spPr>
        <p:txBody>
          <a:bodyPr anchor="t" rtlCol="false" tIns="0" lIns="0" bIns="0" rIns="0">
            <a:spAutoFit/>
          </a:bodyPr>
          <a:lstStyle/>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Anoma</a:t>
            </a:r>
            <a:r>
              <a:rPr lang="en-US" sz="3000">
                <a:solidFill>
                  <a:srgbClr val="004AAD"/>
                </a:solidFill>
                <a:latin typeface="Noto Sans"/>
                <a:ea typeface="Noto Sans"/>
                <a:cs typeface="Noto Sans"/>
                <a:sym typeface="Noto Sans"/>
              </a:rPr>
              <a:t>ly Detection (Phát hiện bất thường)</a:t>
            </a:r>
          </a:p>
          <a:p>
            <a:pPr algn="l">
              <a:lnSpc>
                <a:spcPts val="4200"/>
              </a:lnSpc>
              <a:spcBef>
                <a:spcPct val="0"/>
              </a:spcBef>
            </a:pPr>
            <a:r>
              <a:rPr lang="en-US" sz="3000">
                <a:solidFill>
                  <a:srgbClr val="004AAD"/>
                </a:solidFill>
                <a:latin typeface="Noto Sans"/>
                <a:ea typeface="Noto Sans"/>
                <a:cs typeface="Noto Sans"/>
                <a:sym typeface="Noto Sans"/>
              </a:rPr>
              <a:t>       -Phát hiện hành vi gian lận, bot, giao dịch bất thường.</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Dùng Isolation Forest, Autoencoder hoặc LSTM anomaly.</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A/B Testing Real-Time</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So sánh mức độ phản ứng của người chơi với các phiên bản sự kiện/độ khó khác nhau.</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a:t>
            </a:r>
            <a:r>
              <a:rPr lang="en-US" sz="3000">
                <a:solidFill>
                  <a:srgbClr val="004AAD"/>
                </a:solidFill>
                <a:latin typeface="Noto Sans"/>
                <a:ea typeface="Noto Sans"/>
                <a:cs typeface="Noto Sans"/>
                <a:sym typeface="Noto Sans"/>
              </a:rPr>
              <a:t>Điều chỉnh nội dung game dựa trên dữ liệu streaming.</a:t>
            </a:r>
          </a:p>
          <a:p>
            <a:pPr algn="l" marL="647700" indent="-323850" lvl="1">
              <a:lnSpc>
                <a:spcPts val="4200"/>
              </a:lnSpc>
              <a:spcBef>
                <a:spcPct val="0"/>
              </a:spcBef>
              <a:buFont typeface="Arial"/>
              <a:buChar char="•"/>
            </a:pPr>
            <a:r>
              <a:rPr lang="en-US" sz="3000">
                <a:solidFill>
                  <a:srgbClr val="004AAD"/>
                </a:solidFill>
                <a:latin typeface="Noto Sans"/>
                <a:ea typeface="Noto Sans"/>
                <a:cs typeface="Noto Sans"/>
                <a:sym typeface="Noto Sans"/>
              </a:rPr>
              <a:t>Reinforcement Learning Gợi Ý Nội Dung</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  -  Dùng RL để đề xuất nhiệm vụ, phần thưởng hoặc độ khó tối ưu theo từng người chơi.</a:t>
            </a:r>
          </a:p>
          <a:p>
            <a:pPr algn="l">
              <a:lnSpc>
                <a:spcPts val="4200"/>
              </a:lnSpc>
              <a:spcBef>
                <a:spcPct val="0"/>
              </a:spcBef>
            </a:pPr>
            <a:r>
              <a:rPr lang="en-US" sz="3000">
                <a:solidFill>
                  <a:srgbClr val="004AAD"/>
                </a:solidFill>
                <a:latin typeface="Noto Sans"/>
                <a:ea typeface="Noto Sans"/>
                <a:cs typeface="Noto Sans"/>
                <a:sym typeface="Noto Sans"/>
              </a:rPr>
              <a:t>       -</a:t>
            </a:r>
            <a:r>
              <a:rPr lang="en-US" sz="3000">
                <a:solidFill>
                  <a:srgbClr val="004AAD"/>
                </a:solidFill>
                <a:latin typeface="Noto Sans"/>
                <a:ea typeface="Noto Sans"/>
                <a:cs typeface="Noto Sans"/>
                <a:sym typeface="Noto Sans"/>
              </a:rPr>
              <a:t>Mỗi hành động của game phản hồi trực tiếp theo hành vi real-time.</a:t>
            </a:r>
          </a:p>
          <a:p>
            <a:pPr algn="l">
              <a:lnSpc>
                <a:spcPts val="4200"/>
              </a:lnSpc>
              <a:spcBef>
                <a:spcPct val="0"/>
              </a:spcBef>
            </a:pPr>
          </a:p>
          <a:p>
            <a:pPr algn="l">
              <a:lnSpc>
                <a:spcPts val="4200"/>
              </a:lnSpc>
              <a:spcBef>
                <a:spcPct val="0"/>
              </a:spcBef>
            </a:pPr>
          </a:p>
        </p:txBody>
      </p:sp>
      <p:sp>
        <p:nvSpPr>
          <p:cNvPr name="Freeform 4" id="4"/>
          <p:cNvSpPr/>
          <p:nvPr/>
        </p:nvSpPr>
        <p:spPr>
          <a:xfrm flipH="false" flipV="false" rot="-7932835">
            <a:off x="7606673"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519198" y="-1116981"/>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5400000">
            <a:off x="17093315" y="5763556"/>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13839089" y="206783"/>
            <a:ext cx="1146744" cy="1349110"/>
          </a:xfrm>
          <a:custGeom>
            <a:avLst/>
            <a:gdLst/>
            <a:ahLst/>
            <a:cxnLst/>
            <a:rect r="r" b="b" t="t" l="l"/>
            <a:pathLst>
              <a:path h="1349110" w="1146744">
                <a:moveTo>
                  <a:pt x="0" y="0"/>
                </a:moveTo>
                <a:lnTo>
                  <a:pt x="1146744" y="0"/>
                </a:lnTo>
                <a:lnTo>
                  <a:pt x="1146744" y="1349110"/>
                </a:lnTo>
                <a:lnTo>
                  <a:pt x="0" y="13491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6569988" y="2535512"/>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6549656" y="8868678"/>
            <a:ext cx="2715299" cy="2708511"/>
          </a:xfrm>
          <a:custGeom>
            <a:avLst/>
            <a:gdLst/>
            <a:ahLst/>
            <a:cxnLst/>
            <a:rect r="r" b="b" t="t" l="l"/>
            <a:pathLst>
              <a:path h="2708511" w="2715299">
                <a:moveTo>
                  <a:pt x="0" y="0"/>
                </a:moveTo>
                <a:lnTo>
                  <a:pt x="2715299" y="0"/>
                </a:lnTo>
                <a:lnTo>
                  <a:pt x="2715299" y="2708511"/>
                </a:lnTo>
                <a:lnTo>
                  <a:pt x="0" y="270851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8496413"/>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1286079" y="3126137"/>
            <a:ext cx="11153576" cy="1144905"/>
          </a:xfrm>
          <a:prstGeom prst="rect">
            <a:avLst/>
          </a:prstGeom>
        </p:spPr>
        <p:txBody>
          <a:bodyPr anchor="t" rtlCol="false" tIns="0" lIns="0" bIns="0" rIns="0">
            <a:spAutoFit/>
          </a:bodyPr>
          <a:lstStyle/>
          <a:p>
            <a:pPr algn="l">
              <a:lnSpc>
                <a:spcPts val="8460"/>
              </a:lnSpc>
            </a:pPr>
            <a:r>
              <a:rPr lang="en-US" sz="9000">
                <a:solidFill>
                  <a:srgbClr val="004AAD"/>
                </a:solidFill>
                <a:latin typeface="Etna Sans Serif"/>
                <a:ea typeface="Etna Sans Serif"/>
                <a:cs typeface="Etna Sans Serif"/>
                <a:sym typeface="Etna Sans Serif"/>
              </a:rPr>
              <a:t>THE END</a:t>
            </a:r>
          </a:p>
        </p:txBody>
      </p:sp>
      <p:sp>
        <p:nvSpPr>
          <p:cNvPr name="TextBox 9" id="9"/>
          <p:cNvSpPr txBox="true"/>
          <p:nvPr/>
        </p:nvSpPr>
        <p:spPr>
          <a:xfrm rot="0">
            <a:off x="1286079" y="8614090"/>
            <a:ext cx="4706004" cy="455165"/>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Mai Phan Anh Tùng : 23020433</a:t>
            </a:r>
          </a:p>
        </p:txBody>
      </p:sp>
      <p:sp>
        <p:nvSpPr>
          <p:cNvPr name="TextBox 10" id="10"/>
          <p:cNvSpPr txBox="true"/>
          <p:nvPr/>
        </p:nvSpPr>
        <p:spPr>
          <a:xfrm rot="0">
            <a:off x="1286079" y="8269377"/>
            <a:ext cx="2804241" cy="420838"/>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Etna Sans Serif"/>
                <a:ea typeface="Etna Sans Serif"/>
                <a:cs typeface="Etna Sans Serif"/>
                <a:sym typeface="Etna Sans Serif"/>
              </a:rPr>
              <a:t>Presented By:</a:t>
            </a:r>
          </a:p>
        </p:txBody>
      </p:sp>
      <p:sp>
        <p:nvSpPr>
          <p:cNvPr name="TextBox 11" id="11"/>
          <p:cNvSpPr txBox="true"/>
          <p:nvPr/>
        </p:nvSpPr>
        <p:spPr>
          <a:xfrm rot="0">
            <a:off x="11440452" y="9081732"/>
            <a:ext cx="6517129" cy="555533"/>
          </a:xfrm>
          <a:prstGeom prst="rect">
            <a:avLst/>
          </a:prstGeom>
        </p:spPr>
        <p:txBody>
          <a:bodyPr anchor="t" rtlCol="false" tIns="0" lIns="0" bIns="0" rIns="0">
            <a:spAutoFit/>
          </a:bodyPr>
          <a:lstStyle/>
          <a:p>
            <a:pPr algn="r">
              <a:lnSpc>
                <a:spcPts val="4555"/>
              </a:lnSpc>
              <a:spcBef>
                <a:spcPct val="0"/>
              </a:spcBef>
            </a:pPr>
            <a:r>
              <a:rPr lang="en-US" sz="3253" spc="-65">
                <a:solidFill>
                  <a:srgbClr val="004AAD"/>
                </a:solidFill>
                <a:latin typeface="Etna Sans Serif"/>
                <a:ea typeface="Etna Sans Serif"/>
                <a:cs typeface="Etna Sans Serif"/>
                <a:sym typeface="Etna Sans Serif"/>
              </a:rPr>
              <a:t>Đại học Công nghệ – ĐHQG  Hà Nội</a:t>
            </a:r>
          </a:p>
        </p:txBody>
      </p:sp>
      <p:sp>
        <p:nvSpPr>
          <p:cNvPr name="TextBox 12" id="12"/>
          <p:cNvSpPr txBox="true"/>
          <p:nvPr/>
        </p:nvSpPr>
        <p:spPr>
          <a:xfrm rot="0">
            <a:off x="1286079" y="8992618"/>
            <a:ext cx="4706004" cy="455165"/>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Phạm Hải Tiến : 23020433</a:t>
            </a:r>
          </a:p>
        </p:txBody>
      </p:sp>
      <p:sp>
        <p:nvSpPr>
          <p:cNvPr name="TextBox 13" id="13"/>
          <p:cNvSpPr txBox="true"/>
          <p:nvPr/>
        </p:nvSpPr>
        <p:spPr>
          <a:xfrm rot="0">
            <a:off x="1286079" y="9371582"/>
            <a:ext cx="4706004" cy="455165"/>
          </a:xfrm>
          <a:prstGeom prst="rect">
            <a:avLst/>
          </a:prstGeom>
        </p:spPr>
        <p:txBody>
          <a:bodyPr anchor="t" rtlCol="false" tIns="0" lIns="0" bIns="0" rIns="0">
            <a:spAutoFit/>
          </a:bodyPr>
          <a:lstStyle/>
          <a:p>
            <a:pPr algn="l">
              <a:lnSpc>
                <a:spcPts val="3575"/>
              </a:lnSpc>
              <a:spcBef>
                <a:spcPct val="0"/>
              </a:spcBef>
            </a:pPr>
            <a:r>
              <a:rPr lang="en-US" sz="2553" spc="-51">
                <a:solidFill>
                  <a:srgbClr val="004AAD"/>
                </a:solidFill>
                <a:latin typeface="Poppins Extra-Light"/>
                <a:ea typeface="Poppins Extra-Light"/>
                <a:cs typeface="Poppins Extra-Light"/>
                <a:sym typeface="Poppins Extra-Light"/>
              </a:rPr>
              <a:t>Phạm Quốc Hùng : 23020433</a:t>
            </a:r>
          </a:p>
        </p:txBody>
      </p:sp>
      <p:sp>
        <p:nvSpPr>
          <p:cNvPr name="TextBox 14" id="14"/>
          <p:cNvSpPr txBox="true"/>
          <p:nvPr/>
        </p:nvSpPr>
        <p:spPr>
          <a:xfrm rot="0">
            <a:off x="1286079" y="4556792"/>
            <a:ext cx="13860781" cy="1566544"/>
          </a:xfrm>
          <a:prstGeom prst="rect">
            <a:avLst/>
          </a:prstGeom>
        </p:spPr>
        <p:txBody>
          <a:bodyPr anchor="t" rtlCol="false" tIns="0" lIns="0" bIns="0" rIns="0">
            <a:spAutoFit/>
          </a:bodyPr>
          <a:lstStyle/>
          <a:p>
            <a:pPr algn="ctr">
              <a:lnSpc>
                <a:spcPts val="12880"/>
              </a:lnSpc>
            </a:pPr>
            <a:r>
              <a:rPr lang="en-US" sz="9200" b="true">
                <a:solidFill>
                  <a:srgbClr val="004AAD"/>
                </a:solidFill>
                <a:latin typeface="Noto Sans Bold"/>
                <a:ea typeface="Noto Sans Bold"/>
                <a:cs typeface="Noto Sans Bold"/>
                <a:sym typeface="Noto Sans Bold"/>
              </a:rPr>
              <a:t>Thank you for watching</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5541288" y="3264486"/>
            <a:ext cx="3436024" cy="5215976"/>
          </a:xfrm>
          <a:custGeom>
            <a:avLst/>
            <a:gdLst/>
            <a:ahLst/>
            <a:cxnLst/>
            <a:rect r="r" b="b" t="t" l="l"/>
            <a:pathLst>
              <a:path h="5215976" w="3436024">
                <a:moveTo>
                  <a:pt x="0" y="0"/>
                </a:moveTo>
                <a:lnTo>
                  <a:pt x="3436024" y="0"/>
                </a:lnTo>
                <a:lnTo>
                  <a:pt x="3436024" y="5215976"/>
                </a:lnTo>
                <a:lnTo>
                  <a:pt x="0" y="521597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7932835">
            <a:off x="7606673"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006217" y="544433"/>
            <a:ext cx="1146744" cy="1349110"/>
          </a:xfrm>
          <a:custGeom>
            <a:avLst/>
            <a:gdLst/>
            <a:ahLst/>
            <a:cxnLst/>
            <a:rect r="r" b="b" t="t" l="l"/>
            <a:pathLst>
              <a:path h="1349110" w="1146744">
                <a:moveTo>
                  <a:pt x="0" y="0"/>
                </a:moveTo>
                <a:lnTo>
                  <a:pt x="1146744" y="0"/>
                </a:lnTo>
                <a:lnTo>
                  <a:pt x="1146744" y="1349111"/>
                </a:lnTo>
                <a:lnTo>
                  <a:pt x="0" y="134911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2231279" y="1437697"/>
            <a:ext cx="774939" cy="911692"/>
          </a:xfrm>
          <a:custGeom>
            <a:avLst/>
            <a:gdLst/>
            <a:ahLst/>
            <a:cxnLst/>
            <a:rect r="r" b="b" t="t" l="l"/>
            <a:pathLst>
              <a:path h="911692" w="774939">
                <a:moveTo>
                  <a:pt x="0" y="0"/>
                </a:moveTo>
                <a:lnTo>
                  <a:pt x="774938" y="0"/>
                </a:lnTo>
                <a:lnTo>
                  <a:pt x="774938" y="911693"/>
                </a:lnTo>
                <a:lnTo>
                  <a:pt x="0" y="91169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11440452" y="8496413"/>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5697367" y="4274503"/>
            <a:ext cx="6533912" cy="1566544"/>
          </a:xfrm>
          <a:prstGeom prst="rect">
            <a:avLst/>
          </a:prstGeom>
        </p:spPr>
        <p:txBody>
          <a:bodyPr anchor="t" rtlCol="false" tIns="0" lIns="0" bIns="0" rIns="0">
            <a:spAutoFit/>
          </a:bodyPr>
          <a:lstStyle/>
          <a:p>
            <a:pPr algn="ctr">
              <a:lnSpc>
                <a:spcPts val="12880"/>
              </a:lnSpc>
            </a:pPr>
            <a:r>
              <a:rPr lang="en-US" b="true" sz="9200">
                <a:solidFill>
                  <a:srgbClr val="004AAD"/>
                </a:solidFill>
                <a:latin typeface="Noto Sans Bold"/>
                <a:ea typeface="Noto Sans Bold"/>
                <a:cs typeface="Noto Sans Bold"/>
                <a:sym typeface="Noto Sans Bold"/>
              </a:rPr>
              <a:t>I:Giới</a:t>
            </a:r>
            <a:r>
              <a:rPr lang="en-US" b="true" sz="9200">
                <a:solidFill>
                  <a:srgbClr val="004AAD"/>
                </a:solidFill>
                <a:latin typeface="Noto Sans Bold"/>
                <a:ea typeface="Noto Sans Bold"/>
                <a:cs typeface="Noto Sans Bold"/>
                <a:sym typeface="Noto Sans Bold"/>
              </a:rPr>
              <a:t> thiệu</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295199"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144000" y="1325841"/>
            <a:ext cx="7955369" cy="7666987"/>
          </a:xfrm>
          <a:custGeom>
            <a:avLst/>
            <a:gdLst/>
            <a:ahLst/>
            <a:cxnLst/>
            <a:rect r="r" b="b" t="t" l="l"/>
            <a:pathLst>
              <a:path h="7666987" w="7955369">
                <a:moveTo>
                  <a:pt x="0" y="0"/>
                </a:moveTo>
                <a:lnTo>
                  <a:pt x="7955369" y="0"/>
                </a:lnTo>
                <a:lnTo>
                  <a:pt x="7955369" y="7666987"/>
                </a:lnTo>
                <a:lnTo>
                  <a:pt x="0" y="766698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932835">
            <a:off x="3044232"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5451735" y="7187871"/>
            <a:ext cx="1921682" cy="1804957"/>
            <a:chOff x="0" y="0"/>
            <a:chExt cx="2562243" cy="2406609"/>
          </a:xfrm>
        </p:grpSpPr>
        <p:sp>
          <p:nvSpPr>
            <p:cNvPr name="Freeform 7" id="7"/>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0159334" y="3028164"/>
            <a:ext cx="5540012" cy="5062186"/>
          </a:xfrm>
          <a:custGeom>
            <a:avLst/>
            <a:gdLst/>
            <a:ahLst/>
            <a:cxnLst/>
            <a:rect r="r" b="b" t="t" l="l"/>
            <a:pathLst>
              <a:path h="5062186" w="5540012">
                <a:moveTo>
                  <a:pt x="0" y="0"/>
                </a:moveTo>
                <a:lnTo>
                  <a:pt x="5540011" y="0"/>
                </a:lnTo>
                <a:lnTo>
                  <a:pt x="5540011" y="5062185"/>
                </a:lnTo>
                <a:lnTo>
                  <a:pt x="0" y="506218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2261558" y="3657175"/>
            <a:ext cx="6657341" cy="2226945"/>
          </a:xfrm>
          <a:prstGeom prst="rect">
            <a:avLst/>
          </a:prstGeom>
        </p:spPr>
        <p:txBody>
          <a:bodyPr anchor="t" rtlCol="false" tIns="0" lIns="0" bIns="0" rIns="0">
            <a:spAutoFit/>
          </a:bodyPr>
          <a:lstStyle/>
          <a:p>
            <a:pPr algn="l">
              <a:lnSpc>
                <a:spcPts val="5640"/>
              </a:lnSpc>
            </a:pPr>
            <a:r>
              <a:rPr lang="en-US" sz="6000">
                <a:solidFill>
                  <a:srgbClr val="004AAD"/>
                </a:solidFill>
                <a:latin typeface="Times New Roman"/>
                <a:ea typeface="Times New Roman"/>
                <a:cs typeface="Times New Roman"/>
                <a:sym typeface="Times New Roman"/>
              </a:rPr>
              <a:t>VÌ SAO CẦN PHÂN TÍCH REAL-TIME TRONG GAME?</a:t>
            </a:r>
          </a:p>
        </p:txBody>
      </p:sp>
      <p:sp>
        <p:nvSpPr>
          <p:cNvPr name="TextBox 12" id="12"/>
          <p:cNvSpPr txBox="true"/>
          <p:nvPr/>
        </p:nvSpPr>
        <p:spPr>
          <a:xfrm rot="0">
            <a:off x="1762786" y="6524782"/>
            <a:ext cx="6103265" cy="1268730"/>
          </a:xfrm>
          <a:prstGeom prst="rect">
            <a:avLst/>
          </a:prstGeom>
        </p:spPr>
        <p:txBody>
          <a:bodyPr anchor="t" rtlCol="false" tIns="0" lIns="0" bIns="0" rIns="0">
            <a:spAutoFit/>
          </a:bodyPr>
          <a:lstStyle/>
          <a:p>
            <a:pPr algn="l" marL="388623" indent="-194312" lvl="1">
              <a:lnSpc>
                <a:spcPts val="2520"/>
              </a:lnSpc>
              <a:buFont typeface="Arial"/>
              <a:buChar char="•"/>
            </a:pPr>
            <a:r>
              <a:rPr lang="en-US" sz="1800">
                <a:solidFill>
                  <a:srgbClr val="FFFFFF"/>
                </a:solidFill>
                <a:latin typeface="Poppins"/>
                <a:ea typeface="Poppins"/>
                <a:cs typeface="Poppins"/>
                <a:sym typeface="Poppins"/>
              </a:rPr>
              <a:t>Lorem ipsum dolor sit amet, consectetur adipiscing elit. In nec ultrices libero, sit amet volutpat velit. Maecenas a metus a tellus tincidunt sagittis.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144000" y="2630788"/>
            <a:ext cx="8730540" cy="5257335"/>
          </a:xfrm>
          <a:custGeom>
            <a:avLst/>
            <a:gdLst/>
            <a:ahLst/>
            <a:cxnLst/>
            <a:rect r="r" b="b" t="t" l="l"/>
            <a:pathLst>
              <a:path h="5257335" w="8730540">
                <a:moveTo>
                  <a:pt x="0" y="0"/>
                </a:moveTo>
                <a:lnTo>
                  <a:pt x="8730540" y="0"/>
                </a:lnTo>
                <a:lnTo>
                  <a:pt x="8730540" y="5257335"/>
                </a:lnTo>
                <a:lnTo>
                  <a:pt x="0" y="5257335"/>
                </a:lnTo>
                <a:lnTo>
                  <a:pt x="0" y="0"/>
                </a:lnTo>
                <a:close/>
              </a:path>
            </a:pathLst>
          </a:custGeom>
          <a:blipFill>
            <a:blip r:embed="rId2"/>
            <a:stretch>
              <a:fillRect l="-2238" t="0" r="-2238" b="-15809"/>
            </a:stretch>
          </a:blipFill>
        </p:spPr>
      </p:sp>
      <p:sp>
        <p:nvSpPr>
          <p:cNvPr name="TextBox 3" id="3"/>
          <p:cNvSpPr txBox="true"/>
          <p:nvPr/>
        </p:nvSpPr>
        <p:spPr>
          <a:xfrm rot="0">
            <a:off x="1028700" y="2573638"/>
            <a:ext cx="7172319" cy="514350"/>
          </a:xfrm>
          <a:prstGeom prst="rect">
            <a:avLst/>
          </a:prstGeom>
        </p:spPr>
        <p:txBody>
          <a:bodyPr anchor="t" rtlCol="false" tIns="0" lIns="0" bIns="0" rIns="0">
            <a:spAutoFit/>
          </a:bodyPr>
          <a:lstStyle/>
          <a:p>
            <a:pPr algn="ctr">
              <a:lnSpc>
                <a:spcPts val="4200"/>
              </a:lnSpc>
            </a:pPr>
            <a:r>
              <a:rPr lang="en-US" sz="3000" b="true">
                <a:solidFill>
                  <a:srgbClr val="004AAD"/>
                </a:solidFill>
                <a:latin typeface="Noto Sans Bold"/>
                <a:ea typeface="Noto Sans Bold"/>
                <a:cs typeface="Noto Sans Bold"/>
                <a:sym typeface="Noto Sans Bold"/>
              </a:rPr>
              <a:t>-</a:t>
            </a:r>
            <a:r>
              <a:rPr lang="en-US" b="true" sz="3000">
                <a:solidFill>
                  <a:srgbClr val="004AAD"/>
                </a:solidFill>
                <a:latin typeface="Noto Sans Bold"/>
                <a:ea typeface="Noto Sans Bold"/>
                <a:cs typeface="Noto Sans Bold"/>
                <a:sym typeface="Noto Sans Bold"/>
              </a:rPr>
              <a:t>Hiểu hàn</a:t>
            </a:r>
            <a:r>
              <a:rPr lang="en-US" b="true" sz="3000">
                <a:solidFill>
                  <a:srgbClr val="004AAD"/>
                </a:solidFill>
                <a:latin typeface="Noto Sans Bold"/>
                <a:ea typeface="Noto Sans Bold"/>
                <a:cs typeface="Noto Sans Bold"/>
                <a:sym typeface="Noto Sans Bold"/>
              </a:rPr>
              <a:t>h vi người chơi ngay lập tức </a:t>
            </a:r>
          </a:p>
        </p:txBody>
      </p:sp>
      <p:sp>
        <p:nvSpPr>
          <p:cNvPr name="TextBox 4" id="4"/>
          <p:cNvSpPr txBox="true"/>
          <p:nvPr/>
        </p:nvSpPr>
        <p:spPr>
          <a:xfrm rot="0">
            <a:off x="967442" y="3715684"/>
            <a:ext cx="7059692" cy="514350"/>
          </a:xfrm>
          <a:prstGeom prst="rect">
            <a:avLst/>
          </a:prstGeom>
        </p:spPr>
        <p:txBody>
          <a:bodyPr anchor="t" rtlCol="false" tIns="0" lIns="0" bIns="0" rIns="0">
            <a:spAutoFit/>
          </a:bodyPr>
          <a:lstStyle/>
          <a:p>
            <a:pPr algn="ctr">
              <a:lnSpc>
                <a:spcPts val="4200"/>
              </a:lnSpc>
            </a:pPr>
            <a:r>
              <a:rPr lang="en-US" sz="3000" b="true">
                <a:solidFill>
                  <a:srgbClr val="004AAD"/>
                </a:solidFill>
                <a:latin typeface="Noto Sans Bold"/>
                <a:ea typeface="Noto Sans Bold"/>
                <a:cs typeface="Noto Sans Bold"/>
                <a:sym typeface="Noto Sans Bold"/>
              </a:rPr>
              <a:t>-</a:t>
            </a:r>
            <a:r>
              <a:rPr lang="en-US" b="true" sz="3000">
                <a:solidFill>
                  <a:srgbClr val="004AAD"/>
                </a:solidFill>
                <a:latin typeface="Noto Sans Bold"/>
                <a:ea typeface="Noto Sans Bold"/>
                <a:cs typeface="Noto Sans Bold"/>
                <a:sym typeface="Noto Sans Bold"/>
              </a:rPr>
              <a:t>Điều c</a:t>
            </a:r>
            <a:r>
              <a:rPr lang="en-US" b="true" sz="3000">
                <a:solidFill>
                  <a:srgbClr val="004AAD"/>
                </a:solidFill>
                <a:latin typeface="Noto Sans Bold"/>
                <a:ea typeface="Noto Sans Bold"/>
                <a:cs typeface="Noto Sans Bold"/>
                <a:sym typeface="Noto Sans Bold"/>
              </a:rPr>
              <a:t>hỉnh gameplay theo thời điểm</a:t>
            </a:r>
          </a:p>
        </p:txBody>
      </p:sp>
      <p:sp>
        <p:nvSpPr>
          <p:cNvPr name="TextBox 5" id="5"/>
          <p:cNvSpPr txBox="true"/>
          <p:nvPr/>
        </p:nvSpPr>
        <p:spPr>
          <a:xfrm rot="0">
            <a:off x="967442" y="4857730"/>
            <a:ext cx="4827627" cy="514350"/>
          </a:xfrm>
          <a:prstGeom prst="rect">
            <a:avLst/>
          </a:prstGeom>
        </p:spPr>
        <p:txBody>
          <a:bodyPr anchor="t" rtlCol="false" tIns="0" lIns="0" bIns="0" rIns="0">
            <a:spAutoFit/>
          </a:bodyPr>
          <a:lstStyle/>
          <a:p>
            <a:pPr algn="ctr">
              <a:lnSpc>
                <a:spcPts val="4200"/>
              </a:lnSpc>
            </a:pPr>
            <a:r>
              <a:rPr lang="en-US" sz="3000" b="true">
                <a:solidFill>
                  <a:srgbClr val="004AAD"/>
                </a:solidFill>
                <a:latin typeface="Noto Sans Bold"/>
                <a:ea typeface="Noto Sans Bold"/>
                <a:cs typeface="Noto Sans Bold"/>
                <a:sym typeface="Noto Sans Bold"/>
              </a:rPr>
              <a:t>-</a:t>
            </a:r>
            <a:r>
              <a:rPr lang="en-US" b="true" sz="3000">
                <a:solidFill>
                  <a:srgbClr val="004AAD"/>
                </a:solidFill>
                <a:latin typeface="Noto Sans Bold"/>
                <a:ea typeface="Noto Sans Bold"/>
                <a:cs typeface="Noto Sans Bold"/>
                <a:sym typeface="Noto Sans Bold"/>
              </a:rPr>
              <a:t>Cá n</a:t>
            </a:r>
            <a:r>
              <a:rPr lang="en-US" b="true" sz="3000">
                <a:solidFill>
                  <a:srgbClr val="004AAD"/>
                </a:solidFill>
                <a:latin typeface="Noto Sans Bold"/>
                <a:ea typeface="Noto Sans Bold"/>
                <a:cs typeface="Noto Sans Bold"/>
                <a:sym typeface="Noto Sans Bold"/>
              </a:rPr>
              <a:t>hân hoá trải nghiệm</a:t>
            </a:r>
          </a:p>
        </p:txBody>
      </p:sp>
      <p:sp>
        <p:nvSpPr>
          <p:cNvPr name="TextBox 6" id="6"/>
          <p:cNvSpPr txBox="true"/>
          <p:nvPr/>
        </p:nvSpPr>
        <p:spPr>
          <a:xfrm rot="0">
            <a:off x="971133" y="6000730"/>
            <a:ext cx="5345972" cy="514350"/>
          </a:xfrm>
          <a:prstGeom prst="rect">
            <a:avLst/>
          </a:prstGeom>
        </p:spPr>
        <p:txBody>
          <a:bodyPr anchor="t" rtlCol="false" tIns="0" lIns="0" bIns="0" rIns="0">
            <a:spAutoFit/>
          </a:bodyPr>
          <a:lstStyle/>
          <a:p>
            <a:pPr algn="ctr">
              <a:lnSpc>
                <a:spcPts val="4200"/>
              </a:lnSpc>
            </a:pPr>
            <a:r>
              <a:rPr lang="en-US" sz="3000" b="true">
                <a:solidFill>
                  <a:srgbClr val="004AAD"/>
                </a:solidFill>
                <a:latin typeface="Noto Sans Bold"/>
                <a:ea typeface="Noto Sans Bold"/>
                <a:cs typeface="Noto Sans Bold"/>
                <a:sym typeface="Noto Sans Bold"/>
              </a:rPr>
              <a:t>-</a:t>
            </a:r>
            <a:r>
              <a:rPr lang="en-US" b="true" sz="3000">
                <a:solidFill>
                  <a:srgbClr val="004AAD"/>
                </a:solidFill>
                <a:latin typeface="Noto Sans Bold"/>
                <a:ea typeface="Noto Sans Bold"/>
                <a:cs typeface="Noto Sans Bold"/>
                <a:sym typeface="Noto Sans Bold"/>
              </a:rPr>
              <a:t>Tối ưu vận hành &amp; máy chủ</a:t>
            </a:r>
          </a:p>
        </p:txBody>
      </p:sp>
      <p:sp>
        <p:nvSpPr>
          <p:cNvPr name="TextBox 7" id="7"/>
          <p:cNvSpPr txBox="true"/>
          <p:nvPr/>
        </p:nvSpPr>
        <p:spPr>
          <a:xfrm rot="0">
            <a:off x="1028700" y="7143730"/>
            <a:ext cx="3914965" cy="514350"/>
          </a:xfrm>
          <a:prstGeom prst="rect">
            <a:avLst/>
          </a:prstGeom>
        </p:spPr>
        <p:txBody>
          <a:bodyPr anchor="t" rtlCol="false" tIns="0" lIns="0" bIns="0" rIns="0">
            <a:spAutoFit/>
          </a:bodyPr>
          <a:lstStyle/>
          <a:p>
            <a:pPr algn="ctr">
              <a:lnSpc>
                <a:spcPts val="4200"/>
              </a:lnSpc>
            </a:pPr>
            <a:r>
              <a:rPr lang="en-US" sz="3000" b="true">
                <a:solidFill>
                  <a:srgbClr val="004AAD"/>
                </a:solidFill>
                <a:latin typeface="Noto Sans Bold"/>
                <a:ea typeface="Noto Sans Bold"/>
                <a:cs typeface="Noto Sans Bold"/>
                <a:sym typeface="Noto Sans Bold"/>
              </a:rPr>
              <a:t>-</a:t>
            </a:r>
            <a:r>
              <a:rPr lang="en-US" b="true" sz="3000">
                <a:solidFill>
                  <a:srgbClr val="004AAD"/>
                </a:solidFill>
                <a:latin typeface="Noto Sans Bold"/>
                <a:ea typeface="Noto Sans Bold"/>
                <a:cs typeface="Noto Sans Bold"/>
                <a:sym typeface="Noto Sans Bold"/>
              </a:rPr>
              <a:t>Cải</a:t>
            </a:r>
            <a:r>
              <a:rPr lang="en-US" b="true" sz="3000">
                <a:solidFill>
                  <a:srgbClr val="004AAD"/>
                </a:solidFill>
                <a:latin typeface="Noto Sans Bold"/>
                <a:ea typeface="Noto Sans Bold"/>
                <a:cs typeface="Noto Sans Bold"/>
                <a:sym typeface="Noto Sans Bold"/>
              </a:rPr>
              <a:t> thiện doanh thu</a:t>
            </a:r>
          </a:p>
        </p:txBody>
      </p:sp>
      <p:sp>
        <p:nvSpPr>
          <p:cNvPr name="Freeform 8" id="8"/>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7932835">
            <a:off x="3044232"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93371" y="1253800"/>
            <a:ext cx="11301259" cy="6356958"/>
          </a:xfrm>
          <a:custGeom>
            <a:avLst/>
            <a:gdLst/>
            <a:ahLst/>
            <a:cxnLst/>
            <a:rect r="r" b="b" t="t" l="l"/>
            <a:pathLst>
              <a:path h="6356958" w="11301259">
                <a:moveTo>
                  <a:pt x="0" y="0"/>
                </a:moveTo>
                <a:lnTo>
                  <a:pt x="11301258" y="0"/>
                </a:lnTo>
                <a:lnTo>
                  <a:pt x="11301258" y="6356959"/>
                </a:lnTo>
                <a:lnTo>
                  <a:pt x="0" y="6356959"/>
                </a:lnTo>
                <a:lnTo>
                  <a:pt x="0" y="0"/>
                </a:lnTo>
                <a:close/>
              </a:path>
            </a:pathLst>
          </a:custGeom>
          <a:blipFill>
            <a:blip r:embed="rId2"/>
            <a:stretch>
              <a:fillRect l="0" t="0" r="0" b="0"/>
            </a:stretch>
          </a:blipFill>
        </p:spPr>
      </p:sp>
      <p:sp>
        <p:nvSpPr>
          <p:cNvPr name="Freeform 3" id="3"/>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5" id="5"/>
          <p:cNvSpPr txBox="true"/>
          <p:nvPr/>
        </p:nvSpPr>
        <p:spPr>
          <a:xfrm rot="0">
            <a:off x="0" y="7967684"/>
            <a:ext cx="18288000" cy="1609725"/>
          </a:xfrm>
          <a:prstGeom prst="rect">
            <a:avLst/>
          </a:prstGeom>
        </p:spPr>
        <p:txBody>
          <a:bodyPr anchor="t" rtlCol="false" tIns="0" lIns="0" bIns="0" rIns="0">
            <a:spAutoFit/>
          </a:bodyPr>
          <a:lstStyle/>
          <a:p>
            <a:pPr algn="ctr">
              <a:lnSpc>
                <a:spcPts val="4200"/>
              </a:lnSpc>
              <a:spcBef>
                <a:spcPct val="0"/>
              </a:spcBef>
            </a:pPr>
            <a:r>
              <a:rPr lang="en-US" sz="3000">
                <a:solidFill>
                  <a:srgbClr val="004AAD"/>
                </a:solidFill>
                <a:latin typeface="Poppins"/>
                <a:ea typeface="Poppins"/>
                <a:cs typeface="Poppins"/>
                <a:sym typeface="Poppins"/>
              </a:rPr>
              <a:t>Marvel’s Avengers là ví dụ điển hình cho thất bạ</a:t>
            </a:r>
            <a:r>
              <a:rPr lang="en-US" sz="3000">
                <a:solidFill>
                  <a:srgbClr val="004AAD"/>
                </a:solidFill>
                <a:latin typeface="Poppins"/>
                <a:ea typeface="Poppins"/>
                <a:cs typeface="Poppins"/>
                <a:sym typeface="Poppins"/>
              </a:rPr>
              <a:t>i do thiếu phân tích hành vi người chơi theo thời gian thực. Không có hệ thống theo dõi Engagement khiến người chơi nhanh chóng chán nản, dẫn đến lượng người chơi giảm mạnh chỉ sau vài tuần.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0498" y="-486700"/>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3493371" y="1028700"/>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4"/>
            <a:stretch>
              <a:fillRect l="0" t="0" r="0" b="0"/>
            </a:stretch>
          </a:blipFill>
        </p:spPr>
      </p:sp>
      <p:sp>
        <p:nvSpPr>
          <p:cNvPr name="TextBox 5" id="5"/>
          <p:cNvSpPr txBox="true"/>
          <p:nvPr/>
        </p:nvSpPr>
        <p:spPr>
          <a:xfrm rot="0">
            <a:off x="19050" y="7996259"/>
            <a:ext cx="18288000" cy="1581150"/>
          </a:xfrm>
          <a:prstGeom prst="rect">
            <a:avLst/>
          </a:prstGeom>
        </p:spPr>
        <p:txBody>
          <a:bodyPr anchor="t" rtlCol="false" tIns="0" lIns="0" bIns="0" rIns="0">
            <a:spAutoFit/>
          </a:bodyPr>
          <a:lstStyle/>
          <a:p>
            <a:pPr algn="ctr">
              <a:lnSpc>
                <a:spcPts val="4200"/>
              </a:lnSpc>
              <a:spcBef>
                <a:spcPct val="0"/>
              </a:spcBef>
            </a:pPr>
            <a:r>
              <a:rPr lang="en-US" sz="3000">
                <a:solidFill>
                  <a:srgbClr val="004AAD"/>
                </a:solidFill>
                <a:latin typeface="Montserrat"/>
                <a:ea typeface="Montserrat"/>
                <a:cs typeface="Montserrat"/>
                <a:sym typeface="Montserrat"/>
              </a:rPr>
              <a:t>Fortnite áp dụng real-t</a:t>
            </a:r>
            <a:r>
              <a:rPr lang="en-US" sz="3000">
                <a:solidFill>
                  <a:srgbClr val="004AAD"/>
                </a:solidFill>
                <a:latin typeface="Montserrat"/>
                <a:ea typeface="Montserrat"/>
                <a:cs typeface="Montserrat"/>
                <a:sym typeface="Montserrat"/>
              </a:rPr>
              <a:t>ime player behavior analytics để tối ưu hoá độ khó, nội dung, sự kiện và vật phẩm theo từng loại người chơi, giúp tăng retention và tạo ra mô hình vận hành live-service cực kỳ hiệu quả.</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295199"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74683" y="1310007"/>
            <a:ext cx="7955369" cy="7666987"/>
          </a:xfrm>
          <a:custGeom>
            <a:avLst/>
            <a:gdLst/>
            <a:ahLst/>
            <a:cxnLst/>
            <a:rect r="r" b="b" t="t" l="l"/>
            <a:pathLst>
              <a:path h="7666987" w="7955369">
                <a:moveTo>
                  <a:pt x="0" y="0"/>
                </a:moveTo>
                <a:lnTo>
                  <a:pt x="7955368" y="0"/>
                </a:lnTo>
                <a:lnTo>
                  <a:pt x="7955368" y="7666986"/>
                </a:lnTo>
                <a:lnTo>
                  <a:pt x="0" y="7666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932835">
            <a:off x="3044232"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6869867" y="7172037"/>
            <a:ext cx="1921682" cy="1804957"/>
            <a:chOff x="0" y="0"/>
            <a:chExt cx="2562243" cy="2406609"/>
          </a:xfrm>
        </p:grpSpPr>
        <p:sp>
          <p:nvSpPr>
            <p:cNvPr name="Freeform 7" id="7"/>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0">
            <a:off x="11574472" y="3147354"/>
            <a:ext cx="5723981" cy="3468098"/>
          </a:xfrm>
          <a:custGeom>
            <a:avLst/>
            <a:gdLst/>
            <a:ahLst/>
            <a:cxnLst/>
            <a:rect r="r" b="b" t="t" l="l"/>
            <a:pathLst>
              <a:path h="3468098" w="5723981">
                <a:moveTo>
                  <a:pt x="0" y="0"/>
                </a:moveTo>
                <a:lnTo>
                  <a:pt x="5723981" y="0"/>
                </a:lnTo>
                <a:lnTo>
                  <a:pt x="5723981" y="3468098"/>
                </a:lnTo>
                <a:lnTo>
                  <a:pt x="0" y="3468098"/>
                </a:lnTo>
                <a:lnTo>
                  <a:pt x="0" y="0"/>
                </a:lnTo>
                <a:close/>
              </a:path>
            </a:pathLst>
          </a:custGeom>
          <a:blipFill>
            <a:blip r:embed="rId10"/>
            <a:stretch>
              <a:fillRect l="0" t="-5332" r="0" b="-6486"/>
            </a:stretch>
          </a:blipFill>
        </p:spPr>
      </p:sp>
      <p:sp>
        <p:nvSpPr>
          <p:cNvPr name="TextBox 11" id="11"/>
          <p:cNvSpPr txBox="true"/>
          <p:nvPr/>
        </p:nvSpPr>
        <p:spPr>
          <a:xfrm rot="0">
            <a:off x="1832360" y="3261654"/>
            <a:ext cx="9561136" cy="798195"/>
          </a:xfrm>
          <a:prstGeom prst="rect">
            <a:avLst/>
          </a:prstGeom>
        </p:spPr>
        <p:txBody>
          <a:bodyPr anchor="t" rtlCol="false" tIns="0" lIns="0" bIns="0" rIns="0">
            <a:spAutoFit/>
          </a:bodyPr>
          <a:lstStyle/>
          <a:p>
            <a:pPr algn="l">
              <a:lnSpc>
                <a:spcPts val="5640"/>
              </a:lnSpc>
            </a:pPr>
            <a:r>
              <a:rPr lang="en-US" sz="6000">
                <a:solidFill>
                  <a:srgbClr val="004AAD"/>
                </a:solidFill>
                <a:latin typeface="Times New Roman"/>
                <a:ea typeface="Times New Roman"/>
                <a:cs typeface="Times New Roman"/>
                <a:sym typeface="Times New Roman"/>
              </a:rPr>
              <a:t>BÀI TOÁN  NGHIÊN CỨU</a:t>
            </a:r>
          </a:p>
        </p:txBody>
      </p:sp>
      <p:sp>
        <p:nvSpPr>
          <p:cNvPr name="TextBox 12" id="12"/>
          <p:cNvSpPr txBox="true"/>
          <p:nvPr/>
        </p:nvSpPr>
        <p:spPr>
          <a:xfrm rot="0">
            <a:off x="1762786" y="6524782"/>
            <a:ext cx="6103265" cy="1268730"/>
          </a:xfrm>
          <a:prstGeom prst="rect">
            <a:avLst/>
          </a:prstGeom>
        </p:spPr>
        <p:txBody>
          <a:bodyPr anchor="t" rtlCol="false" tIns="0" lIns="0" bIns="0" rIns="0">
            <a:spAutoFit/>
          </a:bodyPr>
          <a:lstStyle/>
          <a:p>
            <a:pPr algn="l" marL="388623" indent="-194312" lvl="1">
              <a:lnSpc>
                <a:spcPts val="2520"/>
              </a:lnSpc>
              <a:buFont typeface="Arial"/>
              <a:buChar char="•"/>
            </a:pPr>
            <a:r>
              <a:rPr lang="en-US" sz="1800">
                <a:solidFill>
                  <a:srgbClr val="FFFFFF"/>
                </a:solidFill>
                <a:latin typeface="Poppins"/>
                <a:ea typeface="Poppins"/>
                <a:cs typeface="Poppins"/>
                <a:sym typeface="Poppins"/>
              </a:rPr>
              <a:t>Lorem ipsum dolor sit amet, consectetur adipiscing elit. In nec ultrices libero, sit amet volutpat velit. Maecenas a metus a tellus tincidunt sagittis.</a:t>
            </a:r>
          </a:p>
        </p:txBody>
      </p:sp>
      <p:sp>
        <p:nvSpPr>
          <p:cNvPr name="TextBox 13" id="13"/>
          <p:cNvSpPr txBox="true"/>
          <p:nvPr/>
        </p:nvSpPr>
        <p:spPr>
          <a:xfrm rot="0">
            <a:off x="1557982" y="4411340"/>
            <a:ext cx="9835515" cy="247713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4AAD"/>
                </a:solidFill>
                <a:latin typeface="Noto Sans Bold"/>
                <a:ea typeface="Noto Sans Bold"/>
                <a:cs typeface="Noto Sans Bold"/>
                <a:sym typeface="Noto Sans Bold"/>
              </a:rPr>
              <a:t>Dự đoán mức độ tương tác người c</a:t>
            </a:r>
            <a:r>
              <a:rPr lang="en-US" b="true" sz="3000">
                <a:solidFill>
                  <a:srgbClr val="004AAD"/>
                </a:solidFill>
                <a:latin typeface="Noto Sans Bold"/>
                <a:ea typeface="Noto Sans Bold"/>
                <a:cs typeface="Noto Sans Bold"/>
                <a:sym typeface="Noto Sans Bold"/>
              </a:rPr>
              <a:t>hơi real-time</a:t>
            </a:r>
          </a:p>
          <a:p>
            <a:pPr algn="l" marL="647700" indent="-323850" lvl="1">
              <a:lnSpc>
                <a:spcPts val="4200"/>
              </a:lnSpc>
              <a:buFont typeface="Arial"/>
              <a:buChar char="•"/>
            </a:pPr>
            <a:r>
              <a:rPr lang="en-US" b="true" sz="3000">
                <a:solidFill>
                  <a:srgbClr val="004AAD"/>
                </a:solidFill>
                <a:latin typeface="Noto Sans Bold"/>
                <a:ea typeface="Noto Sans Bold"/>
                <a:cs typeface="Noto Sans Bold"/>
                <a:sym typeface="Noto Sans Bold"/>
              </a:rPr>
              <a:t>Theo dõi trạng thái người chơi</a:t>
            </a:r>
          </a:p>
          <a:p>
            <a:pPr algn="l" marL="647700" indent="-323850" lvl="1">
              <a:lnSpc>
                <a:spcPts val="4200"/>
              </a:lnSpc>
              <a:buFont typeface="Arial"/>
              <a:buChar char="•"/>
            </a:pPr>
            <a:r>
              <a:rPr lang="en-US" b="true" sz="3000">
                <a:solidFill>
                  <a:srgbClr val="004AAD"/>
                </a:solidFill>
                <a:latin typeface="Noto Sans Bold"/>
                <a:ea typeface="Noto Sans Bold"/>
                <a:cs typeface="Noto Sans Bold"/>
                <a:sym typeface="Noto Sans Bold"/>
              </a:rPr>
              <a:t>Tự động cập nhật và phản hồi nhanh</a:t>
            </a:r>
          </a:p>
          <a:p>
            <a:pPr algn="l">
              <a:lnSpc>
                <a:spcPts val="7279"/>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295199" y="2336050"/>
            <a:ext cx="3132286" cy="4754894"/>
          </a:xfrm>
          <a:custGeom>
            <a:avLst/>
            <a:gdLst/>
            <a:ahLst/>
            <a:cxnLst/>
            <a:rect r="r" b="b" t="t" l="l"/>
            <a:pathLst>
              <a:path h="4754894" w="3132286">
                <a:moveTo>
                  <a:pt x="0" y="0"/>
                </a:moveTo>
                <a:lnTo>
                  <a:pt x="3132286" y="0"/>
                </a:lnTo>
                <a:lnTo>
                  <a:pt x="3132286" y="4754894"/>
                </a:lnTo>
                <a:lnTo>
                  <a:pt x="0" y="47548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674683" y="1310007"/>
            <a:ext cx="7955369" cy="7666987"/>
          </a:xfrm>
          <a:custGeom>
            <a:avLst/>
            <a:gdLst/>
            <a:ahLst/>
            <a:cxnLst/>
            <a:rect r="r" b="b" t="t" l="l"/>
            <a:pathLst>
              <a:path h="7666987" w="7955369">
                <a:moveTo>
                  <a:pt x="0" y="0"/>
                </a:moveTo>
                <a:lnTo>
                  <a:pt x="7955368" y="0"/>
                </a:lnTo>
                <a:lnTo>
                  <a:pt x="7955368" y="7666986"/>
                </a:lnTo>
                <a:lnTo>
                  <a:pt x="0" y="76669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4652168">
            <a:off x="15740102" y="-695066"/>
            <a:ext cx="3038397" cy="3030801"/>
          </a:xfrm>
          <a:custGeom>
            <a:avLst/>
            <a:gdLst/>
            <a:ahLst/>
            <a:cxnLst/>
            <a:rect r="r" b="b" t="t" l="l"/>
            <a:pathLst>
              <a:path h="3030801" w="3038397">
                <a:moveTo>
                  <a:pt x="0" y="0"/>
                </a:moveTo>
                <a:lnTo>
                  <a:pt x="3038396" y="0"/>
                </a:lnTo>
                <a:lnTo>
                  <a:pt x="3038396" y="3030800"/>
                </a:lnTo>
                <a:lnTo>
                  <a:pt x="0" y="3030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7932835">
            <a:off x="3044232" y="8932745"/>
            <a:ext cx="2715299" cy="2708511"/>
          </a:xfrm>
          <a:custGeom>
            <a:avLst/>
            <a:gdLst/>
            <a:ahLst/>
            <a:cxnLst/>
            <a:rect r="r" b="b" t="t" l="l"/>
            <a:pathLst>
              <a:path h="2708511" w="2715299">
                <a:moveTo>
                  <a:pt x="0" y="0"/>
                </a:moveTo>
                <a:lnTo>
                  <a:pt x="2715299" y="0"/>
                </a:lnTo>
                <a:lnTo>
                  <a:pt x="2715299" y="2708510"/>
                </a:lnTo>
                <a:lnTo>
                  <a:pt x="0" y="270851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6" id="6"/>
          <p:cNvGrpSpPr/>
          <p:nvPr/>
        </p:nvGrpSpPr>
        <p:grpSpPr>
          <a:xfrm rot="0">
            <a:off x="16869867" y="7172037"/>
            <a:ext cx="1921682" cy="1804957"/>
            <a:chOff x="0" y="0"/>
            <a:chExt cx="2562243" cy="2406609"/>
          </a:xfrm>
        </p:grpSpPr>
        <p:sp>
          <p:nvSpPr>
            <p:cNvPr name="Freeform 7" id="7"/>
            <p:cNvSpPr/>
            <p:nvPr/>
          </p:nvSpPr>
          <p:spPr>
            <a:xfrm flipH="false" flipV="false" rot="0">
              <a:off x="1033251" y="0"/>
              <a:ext cx="1528992" cy="1798814"/>
            </a:xfrm>
            <a:custGeom>
              <a:avLst/>
              <a:gdLst/>
              <a:ahLst/>
              <a:cxnLst/>
              <a:rect r="r" b="b" t="t" l="l"/>
              <a:pathLst>
                <a:path h="1798814" w="1528992">
                  <a:moveTo>
                    <a:pt x="0" y="0"/>
                  </a:moveTo>
                  <a:lnTo>
                    <a:pt x="1528992" y="0"/>
                  </a:lnTo>
                  <a:lnTo>
                    <a:pt x="1528992" y="1798814"/>
                  </a:lnTo>
                  <a:lnTo>
                    <a:pt x="0" y="1798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0" y="1191019"/>
              <a:ext cx="1033251" cy="1215590"/>
            </a:xfrm>
            <a:custGeom>
              <a:avLst/>
              <a:gdLst/>
              <a:ahLst/>
              <a:cxnLst/>
              <a:rect r="r" b="b" t="t" l="l"/>
              <a:pathLst>
                <a:path h="1215590" w="1033251">
                  <a:moveTo>
                    <a:pt x="0" y="0"/>
                  </a:moveTo>
                  <a:lnTo>
                    <a:pt x="1033251" y="0"/>
                  </a:lnTo>
                  <a:lnTo>
                    <a:pt x="1033251" y="1215590"/>
                  </a:lnTo>
                  <a:lnTo>
                    <a:pt x="0" y="121559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
        <p:nvSpPr>
          <p:cNvPr name="Freeform 9" id="9"/>
          <p:cNvSpPr/>
          <p:nvPr/>
        </p:nvSpPr>
        <p:spPr>
          <a:xfrm flipH="false" flipV="false" rot="0">
            <a:off x="7615711" y="1593809"/>
            <a:ext cx="486879" cy="572799"/>
          </a:xfrm>
          <a:custGeom>
            <a:avLst/>
            <a:gdLst/>
            <a:ahLst/>
            <a:cxnLst/>
            <a:rect r="r" b="b" t="t" l="l"/>
            <a:pathLst>
              <a:path h="572799" w="486879">
                <a:moveTo>
                  <a:pt x="0" y="0"/>
                </a:moveTo>
                <a:lnTo>
                  <a:pt x="486879" y="0"/>
                </a:lnTo>
                <a:lnTo>
                  <a:pt x="486879" y="572799"/>
                </a:lnTo>
                <a:lnTo>
                  <a:pt x="0" y="5727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967421" y="3261654"/>
            <a:ext cx="12239831" cy="798195"/>
          </a:xfrm>
          <a:prstGeom prst="rect">
            <a:avLst/>
          </a:prstGeom>
        </p:spPr>
        <p:txBody>
          <a:bodyPr anchor="t" rtlCol="false" tIns="0" lIns="0" bIns="0" rIns="0">
            <a:spAutoFit/>
          </a:bodyPr>
          <a:lstStyle/>
          <a:p>
            <a:pPr algn="l">
              <a:lnSpc>
                <a:spcPts val="5640"/>
              </a:lnSpc>
            </a:pPr>
            <a:r>
              <a:rPr lang="en-US" sz="6000">
                <a:solidFill>
                  <a:srgbClr val="004AAD"/>
                </a:solidFill>
                <a:latin typeface="Times New Roman"/>
                <a:ea typeface="Times New Roman"/>
                <a:cs typeface="Times New Roman"/>
                <a:sym typeface="Times New Roman"/>
              </a:rPr>
              <a:t>THÁCH THỨC THU THẬP DỮ LIỆU</a:t>
            </a:r>
          </a:p>
        </p:txBody>
      </p:sp>
      <p:sp>
        <p:nvSpPr>
          <p:cNvPr name="TextBox 11" id="11"/>
          <p:cNvSpPr txBox="true"/>
          <p:nvPr/>
        </p:nvSpPr>
        <p:spPr>
          <a:xfrm rot="0">
            <a:off x="1762786" y="6524782"/>
            <a:ext cx="6103265" cy="1268730"/>
          </a:xfrm>
          <a:prstGeom prst="rect">
            <a:avLst/>
          </a:prstGeom>
        </p:spPr>
        <p:txBody>
          <a:bodyPr anchor="t" rtlCol="false" tIns="0" lIns="0" bIns="0" rIns="0">
            <a:spAutoFit/>
          </a:bodyPr>
          <a:lstStyle/>
          <a:p>
            <a:pPr algn="l" marL="388623" indent="-194312" lvl="1">
              <a:lnSpc>
                <a:spcPts val="2520"/>
              </a:lnSpc>
              <a:buFont typeface="Arial"/>
              <a:buChar char="•"/>
            </a:pPr>
            <a:r>
              <a:rPr lang="en-US" sz="1800">
                <a:solidFill>
                  <a:srgbClr val="FFFFFF"/>
                </a:solidFill>
                <a:latin typeface="Poppins"/>
                <a:ea typeface="Poppins"/>
                <a:cs typeface="Poppins"/>
                <a:sym typeface="Poppins"/>
              </a:rPr>
              <a:t>Lorem ipsum dolor sit amet, consectetur adipiscing elit. In nec ultrices libero, sit amet volutpat velit. Maecenas a metus a tellus tincidunt sagittis.</a:t>
            </a:r>
          </a:p>
        </p:txBody>
      </p:sp>
      <p:sp>
        <p:nvSpPr>
          <p:cNvPr name="TextBox 12" id="12"/>
          <p:cNvSpPr txBox="true"/>
          <p:nvPr/>
        </p:nvSpPr>
        <p:spPr>
          <a:xfrm rot="0">
            <a:off x="1557982" y="4411340"/>
            <a:ext cx="8366284" cy="3010535"/>
          </a:xfrm>
          <a:prstGeom prst="rect">
            <a:avLst/>
          </a:prstGeom>
        </p:spPr>
        <p:txBody>
          <a:bodyPr anchor="t" rtlCol="false" tIns="0" lIns="0" bIns="0" rIns="0">
            <a:spAutoFit/>
          </a:bodyPr>
          <a:lstStyle/>
          <a:p>
            <a:pPr algn="l" marL="647700" indent="-323850" lvl="1">
              <a:lnSpc>
                <a:spcPts val="4200"/>
              </a:lnSpc>
              <a:buFont typeface="Arial"/>
              <a:buChar char="•"/>
            </a:pPr>
            <a:r>
              <a:rPr lang="en-US" b="true" sz="3000">
                <a:solidFill>
                  <a:srgbClr val="004AAD"/>
                </a:solidFill>
                <a:latin typeface="Noto Sans Bold"/>
                <a:ea typeface="Noto Sans Bold"/>
                <a:cs typeface="Noto Sans Bold"/>
                <a:sym typeface="Noto Sans Bold"/>
              </a:rPr>
              <a:t>Khô</a:t>
            </a:r>
            <a:r>
              <a:rPr lang="en-US" b="true" sz="3000">
                <a:solidFill>
                  <a:srgbClr val="004AAD"/>
                </a:solidFill>
                <a:latin typeface="Noto Sans Bold"/>
                <a:ea typeface="Noto Sans Bold"/>
                <a:cs typeface="Noto Sans Bold"/>
                <a:sym typeface="Noto Sans Bold"/>
              </a:rPr>
              <a:t>ng có API telemetry</a:t>
            </a:r>
            <a:r>
              <a:rPr lang="en-US" b="true" sz="3000">
                <a:solidFill>
                  <a:srgbClr val="004AAD"/>
                </a:solidFill>
                <a:latin typeface="Noto Sans Bold"/>
                <a:ea typeface="Noto Sans Bold"/>
                <a:cs typeface="Noto Sans Bold"/>
                <a:sym typeface="Noto Sans Bold"/>
              </a:rPr>
              <a:t> real-time</a:t>
            </a:r>
          </a:p>
          <a:p>
            <a:pPr algn="l" marL="647700" indent="-323850" lvl="1">
              <a:lnSpc>
                <a:spcPts val="4200"/>
              </a:lnSpc>
              <a:buFont typeface="Arial"/>
              <a:buChar char="•"/>
            </a:pPr>
            <a:r>
              <a:rPr lang="en-US" b="true" sz="3000">
                <a:solidFill>
                  <a:srgbClr val="004AAD"/>
                </a:solidFill>
                <a:latin typeface="Noto Sans Bold"/>
                <a:ea typeface="Noto Sans Bold"/>
                <a:cs typeface="Noto Sans Bold"/>
                <a:sym typeface="Noto Sans Bold"/>
              </a:rPr>
              <a:t>Vấn</a:t>
            </a:r>
            <a:r>
              <a:rPr lang="en-US" b="true" sz="3000">
                <a:solidFill>
                  <a:srgbClr val="004AAD"/>
                </a:solidFill>
                <a:latin typeface="Noto Sans Bold"/>
                <a:ea typeface="Noto Sans Bold"/>
                <a:cs typeface="Noto Sans Bold"/>
                <a:sym typeface="Noto Sans Bold"/>
              </a:rPr>
              <a:t> đề bảo mật, tải hệ thống, bản quyền</a:t>
            </a:r>
          </a:p>
          <a:p>
            <a:pPr algn="l" marL="647700" indent="-323850" lvl="1">
              <a:lnSpc>
                <a:spcPts val="4200"/>
              </a:lnSpc>
              <a:buFont typeface="Arial"/>
              <a:buChar char="•"/>
            </a:pPr>
            <a:r>
              <a:rPr lang="en-US" b="true" sz="3000">
                <a:solidFill>
                  <a:srgbClr val="004AAD"/>
                </a:solidFill>
                <a:latin typeface="Noto Sans Bold"/>
                <a:ea typeface="Noto Sans Bold"/>
                <a:cs typeface="Noto Sans Bold"/>
                <a:sym typeface="Noto Sans Bold"/>
              </a:rPr>
              <a:t>Dữ liệu chỉ có dạng batch</a:t>
            </a:r>
          </a:p>
          <a:p>
            <a:pPr algn="l">
              <a:lnSpc>
                <a:spcPts val="4200"/>
              </a:lnSpc>
            </a:pPr>
          </a:p>
          <a:p>
            <a:pPr algn="l">
              <a:lnSpc>
                <a:spcPts val="727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DAG5aLCXUms</dc:identifier>
  <dcterms:modified xsi:type="dcterms:W3CDTF">2011-08-01T06:04:30Z</dcterms:modified>
  <cp:revision>1</cp:revision>
  <dc:title>Nội dung đoạn văn bản của bạn</dc:title>
</cp:coreProperties>
</file>